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80" r:id="rId2"/>
    <p:sldId id="356"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6" r:id="rId18"/>
    <p:sldId id="371" r:id="rId19"/>
    <p:sldId id="374" r:id="rId20"/>
    <p:sldId id="375" r:id="rId21"/>
    <p:sldId id="317"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599" autoAdjust="0"/>
  </p:normalViewPr>
  <p:slideViewPr>
    <p:cSldViewPr snapToGrid="0">
      <p:cViewPr>
        <p:scale>
          <a:sx n="70" d="100"/>
          <a:sy n="70" d="100"/>
        </p:scale>
        <p:origin x="504" y="762"/>
      </p:cViewPr>
      <p:guideLst>
        <p:guide orient="horz" pos="2160"/>
        <p:guide pos="3840"/>
      </p:guideLst>
    </p:cSldViewPr>
  </p:slideViewPr>
  <p:outlineViewPr>
    <p:cViewPr>
      <p:scale>
        <a:sx n="33" d="100"/>
        <a:sy n="33" d="100"/>
      </p:scale>
      <p:origin x="0" y="27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A154A-7F8F-4658-8288-9F54A86E35B7}" type="datetimeFigureOut">
              <a:rPr lang="it-IT" smtClean="0"/>
              <a:t>03/03/2021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7155E-457F-429F-9C62-6D44B6E7AA62}" type="slidenum">
              <a:rPr lang="it-IT" smtClean="0"/>
              <a:t>‹Nr.›</a:t>
            </a:fld>
            <a:endParaRPr lang="it-IT"/>
          </a:p>
        </p:txBody>
      </p:sp>
    </p:spTree>
    <p:extLst>
      <p:ext uri="{BB962C8B-B14F-4D97-AF65-F5344CB8AC3E}">
        <p14:creationId xmlns:p14="http://schemas.microsoft.com/office/powerpoint/2010/main" val="103875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FF7155E-457F-429F-9C62-6D44B6E7AA62}" type="slidenum">
              <a:rPr lang="it-IT" smtClean="0"/>
              <a:t>18</a:t>
            </a:fld>
            <a:endParaRPr lang="it-IT"/>
          </a:p>
        </p:txBody>
      </p:sp>
    </p:spTree>
    <p:extLst>
      <p:ext uri="{BB962C8B-B14F-4D97-AF65-F5344CB8AC3E}">
        <p14:creationId xmlns:p14="http://schemas.microsoft.com/office/powerpoint/2010/main" val="426793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AF640F8-9DF1-4651-9A33-B70A1C0CE41E}" type="datetimeFigureOut">
              <a:rPr lang="it-IT" smtClean="0"/>
              <a:t>03/03/2021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B164D-61E1-4341-B9C6-E98562735BD8}" type="slidenum">
              <a:rPr lang="it-IT" smtClean="0"/>
              <a:t>‹Nr.›</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42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FAF640F8-9DF1-4651-9A33-B70A1C0CE41E}" type="datetimeFigureOut">
              <a:rPr lang="it-IT" smtClean="0"/>
              <a:t>03/03/2021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413724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AF640F8-9DF1-4651-9A33-B70A1C0CE41E}" type="datetimeFigureOut">
              <a:rPr lang="it-IT" smtClean="0"/>
              <a:t>03/03/2021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315957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AF640F8-9DF1-4651-9A33-B70A1C0CE41E}" type="datetimeFigureOut">
              <a:rPr lang="it-IT" smtClean="0"/>
              <a:t>03/03/2021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B164D-61E1-4341-B9C6-E98562735BD8}" type="slidenum">
              <a:rPr lang="it-IT" smtClean="0"/>
              <a:t>‹Nr.›</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99435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AF640F8-9DF1-4651-9A33-B70A1C0CE41E}" type="datetimeFigureOut">
              <a:rPr lang="it-IT" smtClean="0"/>
              <a:t>03/03/2021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49634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AF640F8-9DF1-4651-9A33-B70A1C0CE41E}" type="datetimeFigureOut">
              <a:rPr lang="it-IT" smtClean="0"/>
              <a:t>03/03/2021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B164D-61E1-4341-B9C6-E98562735BD8}" type="slidenum">
              <a:rPr lang="it-IT" smtClean="0"/>
              <a:t>‹Nr.›</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54526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AF640F8-9DF1-4651-9A33-B70A1C0CE41E}" type="datetimeFigureOut">
              <a:rPr lang="it-IT" smtClean="0"/>
              <a:t>03/03/2021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2371750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F640F8-9DF1-4651-9A33-B70A1C0CE41E}" type="datetimeFigureOut">
              <a:rPr lang="it-IT" smtClean="0"/>
              <a:t>03/03/2021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407255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F640F8-9DF1-4651-9A33-B70A1C0CE41E}" type="datetimeFigureOut">
              <a:rPr lang="it-IT" smtClean="0"/>
              <a:t>03/03/2021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96406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F640F8-9DF1-4651-9A33-B70A1C0CE41E}" type="datetimeFigureOut">
              <a:rPr lang="it-IT" smtClean="0"/>
              <a:t>03/03/2021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183079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AF640F8-9DF1-4651-9A33-B70A1C0CE41E}" type="datetimeFigureOut">
              <a:rPr lang="it-IT" smtClean="0"/>
              <a:t>03/03/2021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45793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AF640F8-9DF1-4651-9A33-B70A1C0CE41E}" type="datetimeFigureOut">
              <a:rPr lang="it-IT" smtClean="0"/>
              <a:t>03/03/2021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3925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AF640F8-9DF1-4651-9A33-B70A1C0CE41E}" type="datetimeFigureOut">
              <a:rPr lang="it-IT" smtClean="0"/>
              <a:t>03/03/2021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288682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AF640F8-9DF1-4651-9A33-B70A1C0CE41E}" type="datetimeFigureOut">
              <a:rPr lang="it-IT" smtClean="0"/>
              <a:t>03/03/2021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149611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640F8-9DF1-4651-9A33-B70A1C0CE41E}" type="datetimeFigureOut">
              <a:rPr lang="it-IT" smtClean="0"/>
              <a:t>03/03/2021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80423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AF640F8-9DF1-4651-9A33-B70A1C0CE41E}" type="datetimeFigureOut">
              <a:rPr lang="it-IT" smtClean="0"/>
              <a:t>03/03/2021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290138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AF640F8-9DF1-4651-9A33-B70A1C0CE41E}" type="datetimeFigureOut">
              <a:rPr lang="it-IT" smtClean="0"/>
              <a:t>03/03/2021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ADB164D-61E1-4341-B9C6-E98562735BD8}" type="slidenum">
              <a:rPr lang="it-IT" smtClean="0"/>
              <a:t>‹Nr.›</a:t>
            </a:fld>
            <a:endParaRPr lang="it-IT"/>
          </a:p>
        </p:txBody>
      </p:sp>
    </p:spTree>
    <p:extLst>
      <p:ext uri="{BB962C8B-B14F-4D97-AF65-F5344CB8AC3E}">
        <p14:creationId xmlns:p14="http://schemas.microsoft.com/office/powerpoint/2010/main" val="358652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AF640F8-9DF1-4651-9A33-B70A1C0CE41E}" type="datetimeFigureOut">
              <a:rPr lang="it-IT" smtClean="0"/>
              <a:t>03/03/2021</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ADB164D-61E1-4341-B9C6-E98562735BD8}" type="slidenum">
              <a:rPr lang="it-IT" smtClean="0"/>
              <a:t>‹Nr.›</a:t>
            </a:fld>
            <a:endParaRPr lang="it-IT"/>
          </a:p>
        </p:txBody>
      </p:sp>
    </p:spTree>
    <p:extLst>
      <p:ext uri="{BB962C8B-B14F-4D97-AF65-F5344CB8AC3E}">
        <p14:creationId xmlns:p14="http://schemas.microsoft.com/office/powerpoint/2010/main" val="350998393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20221" y="1619818"/>
            <a:ext cx="6326156" cy="2588500"/>
          </a:xfrm>
        </p:spPr>
        <p:txBody>
          <a:bodyPr>
            <a:normAutofit fontScale="90000"/>
          </a:bodyPr>
          <a:lstStyle/>
          <a:p>
            <a:pPr algn="ctr"/>
            <a:br>
              <a:rPr lang="it-IT" sz="4000" b="1" dirty="0"/>
            </a:br>
            <a:br>
              <a:rPr lang="it-IT" sz="4000" b="1" dirty="0"/>
            </a:br>
            <a:r>
              <a:rPr lang="it-IT" sz="5400" b="1" dirty="0"/>
              <a:t>MISSIONARI E OPERATORI PASTORALI UCCISI NEL 2020</a:t>
            </a:r>
            <a:br>
              <a:rPr lang="it-IT" sz="5400" b="1" dirty="0"/>
            </a:br>
            <a:endParaRPr lang="it-IT" dirty="0"/>
          </a:p>
        </p:txBody>
      </p:sp>
      <p:pic>
        <p:nvPicPr>
          <p:cNvPr id="1026" name="Picture 2">
            <a:extLst>
              <a:ext uri="{FF2B5EF4-FFF2-40B4-BE49-F238E27FC236}">
                <a16:creationId xmlns:a16="http://schemas.microsoft.com/office/drawing/2014/main" id="{CBD1A05A-93D9-4415-83DA-A69D571C4A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614" y="338006"/>
            <a:ext cx="4308789" cy="618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28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94266" y="4705027"/>
            <a:ext cx="5912196" cy="1323439"/>
          </a:xfrm>
          <a:prstGeom prst="rect">
            <a:avLst/>
          </a:prstGeom>
        </p:spPr>
        <p:txBody>
          <a:bodyPr wrap="none">
            <a:spAutoFit/>
          </a:bodyPr>
          <a:lstStyle/>
          <a:p>
            <a:r>
              <a:rPr lang="it-IT" sz="4000" b="1" dirty="0"/>
              <a:t>DON NOMER DE LUMEN</a:t>
            </a:r>
          </a:p>
          <a:p>
            <a:r>
              <a:rPr lang="it-IT" sz="4000" b="1" dirty="0"/>
              <a:t>Filippine - 9 settembre </a:t>
            </a:r>
            <a:endParaRPr lang="it-IT" sz="4000" dirty="0"/>
          </a:p>
        </p:txBody>
      </p:sp>
      <p:pic>
        <p:nvPicPr>
          <p:cNvPr id="5" name="Immagine 4" descr="Risultato immagine per Don Nomer de Lumen ">
            <a:extLst>
              <a:ext uri="{FF2B5EF4-FFF2-40B4-BE49-F238E27FC236}">
                <a16:creationId xmlns:a16="http://schemas.microsoft.com/office/drawing/2014/main" id="{C99E189B-84CA-4495-8F42-EB9C414E8C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4135" y="326420"/>
            <a:ext cx="5291585" cy="3901348"/>
          </a:xfrm>
          <a:prstGeom prst="rect">
            <a:avLst/>
          </a:prstGeom>
          <a:noFill/>
          <a:ln>
            <a:noFill/>
          </a:ln>
        </p:spPr>
      </p:pic>
      <p:sp>
        <p:nvSpPr>
          <p:cNvPr id="2" name="Textfeld 1">
            <a:extLst>
              <a:ext uri="{FF2B5EF4-FFF2-40B4-BE49-F238E27FC236}">
                <a16:creationId xmlns:a16="http://schemas.microsoft.com/office/drawing/2014/main" id="{24507BFE-1CD1-40A0-B242-373AAABFBE4E}"/>
              </a:ext>
            </a:extLst>
          </p:cNvPr>
          <p:cNvSpPr txBox="1"/>
          <p:nvPr/>
        </p:nvSpPr>
        <p:spPr>
          <a:xfrm>
            <a:off x="6496282" y="1180780"/>
            <a:ext cx="4643252" cy="3046988"/>
          </a:xfrm>
          <a:prstGeom prst="rect">
            <a:avLst/>
          </a:prstGeom>
          <a:noFill/>
        </p:spPr>
        <p:txBody>
          <a:bodyPr wrap="square" rtlCol="0">
            <a:spAutoFit/>
          </a:bodyPr>
          <a:lstStyle/>
          <a:p>
            <a:pPr marL="285750" indent="-285750">
              <a:buFont typeface="Arial" panose="020B0604020202020204" pitchFamily="34" charset="0"/>
              <a:buChar char="•"/>
            </a:pPr>
            <a:r>
              <a:rPr lang="it-IT" sz="1600" dirty="0"/>
              <a:t>Don </a:t>
            </a:r>
            <a:r>
              <a:rPr lang="it-IT" sz="1600" dirty="0" err="1"/>
              <a:t>Nomer</a:t>
            </a:r>
            <a:r>
              <a:rPr lang="it-IT" sz="1600" dirty="0"/>
              <a:t> de Lumen, sacerdote cattolico della diocesi di Antipolo, è stato trovato morto ucciso da colpi di arma da fuoco nella sua stanza. </a:t>
            </a:r>
          </a:p>
          <a:p>
            <a:pPr marL="285750" indent="-285750">
              <a:buFont typeface="Arial" panose="020B0604020202020204" pitchFamily="34" charset="0"/>
              <a:buChar char="•"/>
            </a:pPr>
            <a:r>
              <a:rPr lang="it-IT" sz="1600" dirty="0"/>
              <a:t>Aveva 32 anni. </a:t>
            </a:r>
          </a:p>
          <a:p>
            <a:pPr marL="285750" indent="-285750">
              <a:buFont typeface="Arial" panose="020B0604020202020204" pitchFamily="34" charset="0"/>
              <a:buChar char="•"/>
            </a:pPr>
            <a:r>
              <a:rPr lang="it-IT" sz="1600" dirty="0"/>
              <a:t>Don De Lumen era vicario parrocchiale della chiesa di San Giovanni Battista a </a:t>
            </a:r>
            <a:r>
              <a:rPr lang="it-IT" sz="1600" dirty="0" err="1"/>
              <a:t>Taytay</a:t>
            </a:r>
            <a:r>
              <a:rPr lang="it-IT" sz="1600" dirty="0"/>
              <a:t>, e Direttore della Commissione per le Comunicazioni sociali della diocesi vicino a Manila. </a:t>
            </a:r>
          </a:p>
          <a:p>
            <a:pPr marL="285750" indent="-285750">
              <a:buFont typeface="Arial" panose="020B0604020202020204" pitchFamily="34" charset="0"/>
              <a:buChar char="•"/>
            </a:pPr>
            <a:r>
              <a:rPr lang="it-IT" sz="1600" dirty="0"/>
              <a:t>Un revolver e due proiettili sono stati trovati sulla scena del crimine. </a:t>
            </a:r>
            <a:endParaRPr lang="de-DE" sz="1600" dirty="0"/>
          </a:p>
        </p:txBody>
      </p:sp>
    </p:spTree>
    <p:extLst>
      <p:ext uri="{BB962C8B-B14F-4D97-AF65-F5344CB8AC3E}">
        <p14:creationId xmlns:p14="http://schemas.microsoft.com/office/powerpoint/2010/main" val="20566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06897" y="392158"/>
            <a:ext cx="8715085" cy="1323439"/>
          </a:xfrm>
          <a:prstGeom prst="rect">
            <a:avLst/>
          </a:prstGeom>
        </p:spPr>
        <p:txBody>
          <a:bodyPr wrap="square">
            <a:spAutoFit/>
          </a:bodyPr>
          <a:lstStyle/>
          <a:p>
            <a:r>
              <a:rPr lang="it-IT" sz="4000" b="1" dirty="0"/>
              <a:t>DON ROBERTO MALGESINI </a:t>
            </a:r>
          </a:p>
          <a:p>
            <a:r>
              <a:rPr lang="it-IT" sz="4000" b="1" dirty="0"/>
              <a:t>Italia - 15 settembre </a:t>
            </a:r>
          </a:p>
        </p:txBody>
      </p:sp>
      <p:pic>
        <p:nvPicPr>
          <p:cNvPr id="5" name="Immagine 4" descr="Visualizza immagine di origine">
            <a:extLst>
              <a:ext uri="{FF2B5EF4-FFF2-40B4-BE49-F238E27FC236}">
                <a16:creationId xmlns:a16="http://schemas.microsoft.com/office/drawing/2014/main" id="{7DE6C6D1-9D84-43A3-AB2E-9A21DFBC7B8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115" y="2036146"/>
            <a:ext cx="6066781" cy="4209357"/>
          </a:xfrm>
          <a:prstGeom prst="rect">
            <a:avLst/>
          </a:prstGeom>
          <a:noFill/>
          <a:ln>
            <a:noFill/>
          </a:ln>
        </p:spPr>
      </p:pic>
      <p:sp>
        <p:nvSpPr>
          <p:cNvPr id="2" name="Textfeld 1">
            <a:extLst>
              <a:ext uri="{FF2B5EF4-FFF2-40B4-BE49-F238E27FC236}">
                <a16:creationId xmlns:a16="http://schemas.microsoft.com/office/drawing/2014/main" id="{179A52B3-4B89-4594-9F1F-40C0185B7116}"/>
              </a:ext>
            </a:extLst>
          </p:cNvPr>
          <p:cNvSpPr txBox="1"/>
          <p:nvPr/>
        </p:nvSpPr>
        <p:spPr>
          <a:xfrm>
            <a:off x="7846621" y="2036146"/>
            <a:ext cx="3550722" cy="4031873"/>
          </a:xfrm>
          <a:prstGeom prst="rect">
            <a:avLst/>
          </a:prstGeom>
          <a:noFill/>
        </p:spPr>
        <p:txBody>
          <a:bodyPr wrap="square" rtlCol="0">
            <a:spAutoFit/>
          </a:bodyPr>
          <a:lstStyle/>
          <a:p>
            <a:pPr marL="285750" indent="-285750">
              <a:buFont typeface="Arial" panose="020B0604020202020204" pitchFamily="34" charset="0"/>
              <a:buChar char="•"/>
            </a:pPr>
            <a:r>
              <a:rPr lang="it-IT" sz="1600" dirty="0"/>
              <a:t>Don Roberto </a:t>
            </a:r>
            <a:r>
              <a:rPr lang="it-IT" sz="1600" dirty="0" err="1"/>
              <a:t>Malgesini</a:t>
            </a:r>
            <a:r>
              <a:rPr lang="it-IT" sz="1600" dirty="0"/>
              <a:t> è stato assassinato a Como da un senzatetto con problemi psichici. </a:t>
            </a:r>
          </a:p>
          <a:p>
            <a:pPr marL="285750" indent="-285750">
              <a:buFont typeface="Arial" panose="020B0604020202020204" pitchFamily="34" charset="0"/>
              <a:buChar char="•"/>
            </a:pPr>
            <a:r>
              <a:rPr lang="it-IT" sz="1600" dirty="0"/>
              <a:t>Il sacerdote, 51 anni, originario della Valtellina, è stato ucciso nel centro della città, poco distante dalla parrocchia di San Rocco, di cui era collaboratore.</a:t>
            </a:r>
          </a:p>
          <a:p>
            <a:pPr marL="285750" indent="-285750">
              <a:buFont typeface="Arial" panose="020B0604020202020204" pitchFamily="34" charset="0"/>
              <a:buChar char="•"/>
            </a:pPr>
            <a:r>
              <a:rPr lang="it-IT" sz="1600" dirty="0"/>
              <a:t>Don Roberto era conosciuto per essere “il prete degli ultimi”, in quanti si dedicava in particolare ad assistere senzatetto, migranti ed emarginati.</a:t>
            </a:r>
            <a:endParaRPr lang="de-DE" sz="1600" dirty="0"/>
          </a:p>
        </p:txBody>
      </p:sp>
    </p:spTree>
    <p:extLst>
      <p:ext uri="{BB962C8B-B14F-4D97-AF65-F5344CB8AC3E}">
        <p14:creationId xmlns:p14="http://schemas.microsoft.com/office/powerpoint/2010/main" val="11651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rot="21600000">
            <a:off x="535285" y="1040246"/>
            <a:ext cx="7897515" cy="1938992"/>
          </a:xfrm>
          <a:prstGeom prst="rect">
            <a:avLst/>
          </a:prstGeom>
        </p:spPr>
        <p:txBody>
          <a:bodyPr wrap="square">
            <a:spAutoFit/>
          </a:bodyPr>
          <a:lstStyle/>
          <a:p>
            <a:r>
              <a:rPr lang="it-IT" sz="4000" b="1" dirty="0"/>
              <a:t>LILLIAM YUNIELKA e</a:t>
            </a:r>
          </a:p>
          <a:p>
            <a:r>
              <a:rPr lang="it-IT" sz="4000" b="1" dirty="0"/>
              <a:t>BLANCA MARLENE GONZÁLEZ</a:t>
            </a:r>
          </a:p>
          <a:p>
            <a:r>
              <a:rPr lang="it-IT" sz="4000" b="1" dirty="0"/>
              <a:t>Nicaragua - 15 settembre</a:t>
            </a:r>
            <a:endParaRPr lang="it-IT" sz="4000" dirty="0"/>
          </a:p>
        </p:txBody>
      </p:sp>
      <p:pic>
        <p:nvPicPr>
          <p:cNvPr id="6" name="Immagine 5" descr="Visualizza immagine di origine">
            <a:extLst>
              <a:ext uri="{FF2B5EF4-FFF2-40B4-BE49-F238E27FC236}">
                <a16:creationId xmlns:a16="http://schemas.microsoft.com/office/drawing/2014/main" id="{7E2525A1-C381-45BC-9A33-8F56E4F349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2800" y="3683000"/>
            <a:ext cx="2859087" cy="2274253"/>
          </a:xfrm>
          <a:prstGeom prst="rect">
            <a:avLst/>
          </a:prstGeom>
          <a:noFill/>
          <a:ln>
            <a:noFill/>
          </a:ln>
        </p:spPr>
      </p:pic>
      <p:pic>
        <p:nvPicPr>
          <p:cNvPr id="7" name="Immagine 6" descr="Visualizza immagine di origine">
            <a:extLst>
              <a:ext uri="{FF2B5EF4-FFF2-40B4-BE49-F238E27FC236}">
                <a16:creationId xmlns:a16="http://schemas.microsoft.com/office/drawing/2014/main" id="{59173541-A570-46AF-94D4-D21E718EB7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2800" y="1040246"/>
            <a:ext cx="2859087" cy="2274253"/>
          </a:xfrm>
          <a:prstGeom prst="rect">
            <a:avLst/>
          </a:prstGeom>
          <a:noFill/>
          <a:ln>
            <a:noFill/>
          </a:ln>
        </p:spPr>
      </p:pic>
      <p:sp>
        <p:nvSpPr>
          <p:cNvPr id="2" name="Textfeld 1">
            <a:extLst>
              <a:ext uri="{FF2B5EF4-FFF2-40B4-BE49-F238E27FC236}">
                <a16:creationId xmlns:a16="http://schemas.microsoft.com/office/drawing/2014/main" id="{F539176D-BD4A-450C-B47D-216E80DF1313}"/>
              </a:ext>
            </a:extLst>
          </p:cNvPr>
          <p:cNvSpPr txBox="1"/>
          <p:nvPr/>
        </p:nvSpPr>
        <p:spPr>
          <a:xfrm>
            <a:off x="712519" y="3429000"/>
            <a:ext cx="7315200" cy="2554545"/>
          </a:xfrm>
          <a:prstGeom prst="rect">
            <a:avLst/>
          </a:prstGeom>
          <a:noFill/>
        </p:spPr>
        <p:txBody>
          <a:bodyPr wrap="square" rtlCol="0">
            <a:spAutoFit/>
          </a:bodyPr>
          <a:lstStyle/>
          <a:p>
            <a:pPr marL="285750" indent="-285750">
              <a:buFont typeface="Arial" panose="020B0604020202020204" pitchFamily="34" charset="0"/>
              <a:buChar char="•"/>
            </a:pPr>
            <a:r>
              <a:rPr lang="it-IT" sz="1600" dirty="0" err="1"/>
              <a:t>Lilliam</a:t>
            </a:r>
            <a:r>
              <a:rPr lang="it-IT" sz="1600" dirty="0"/>
              <a:t> </a:t>
            </a:r>
            <a:r>
              <a:rPr lang="it-IT" sz="1600" dirty="0" err="1"/>
              <a:t>Yunielka</a:t>
            </a:r>
            <a:r>
              <a:rPr lang="it-IT" sz="1600" dirty="0"/>
              <a:t> e Blanca Marlene González, due sorelline di 12 e 10 anni, sono state brutalmente uccise. Facevano parte della Pontificia Opera dell’Infanzia e Adolescenza Missionaria del Nicaragua (IAM), della comunità di </a:t>
            </a:r>
            <a:r>
              <a:rPr lang="it-IT" sz="1600" dirty="0" err="1"/>
              <a:t>Lisawe</a:t>
            </a:r>
            <a:r>
              <a:rPr lang="it-IT" sz="1600" dirty="0"/>
              <a:t>, a </a:t>
            </a:r>
            <a:r>
              <a:rPr lang="it-IT" sz="1600" dirty="0" err="1"/>
              <a:t>Mulukuku</a:t>
            </a:r>
            <a:r>
              <a:rPr lang="it-IT" sz="1600" dirty="0"/>
              <a:t>. </a:t>
            </a:r>
          </a:p>
          <a:p>
            <a:pPr marL="285750" indent="-285750">
              <a:buFont typeface="Arial" panose="020B0604020202020204" pitchFamily="34" charset="0"/>
              <a:buChar char="•"/>
            </a:pPr>
            <a:r>
              <a:rPr lang="it-IT" sz="1600" dirty="0"/>
              <a:t>«Fatti come questo riflettono la società che abbiamo costruito fino ad oggi: una società violenta e maschilista che non rispetta la vita, che non si prende cura di ragazze e ragazzi, che rende le donne ancora di più crudelmente indifese e a rischio, soprattutto le donne povere, madri single, giovani, adolescenti e ragazze.» (Mons. Pablo Schmitz Simon)</a:t>
            </a:r>
            <a:endParaRPr lang="de-DE" sz="1600" dirty="0"/>
          </a:p>
        </p:txBody>
      </p:sp>
    </p:spTree>
    <p:extLst>
      <p:ext uri="{BB962C8B-B14F-4D97-AF65-F5344CB8AC3E}">
        <p14:creationId xmlns:p14="http://schemas.microsoft.com/office/powerpoint/2010/main" val="399575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0"/>
                                        <p:tgtEl>
                                          <p:spTgt spid="6"/>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49289" y="641350"/>
            <a:ext cx="6731000" cy="2554545"/>
          </a:xfrm>
          <a:prstGeom prst="rect">
            <a:avLst/>
          </a:prstGeom>
        </p:spPr>
        <p:txBody>
          <a:bodyPr wrap="square">
            <a:spAutoFit/>
          </a:bodyPr>
          <a:lstStyle/>
          <a:p>
            <a:r>
              <a:rPr lang="it-IT" sz="4000" b="1" dirty="0"/>
              <a:t>BRYAN JOSÉ </a:t>
            </a:r>
          </a:p>
          <a:p>
            <a:r>
              <a:rPr lang="it-IT" sz="4000" b="1" dirty="0"/>
              <a:t>CORONADO ZELEDON</a:t>
            </a:r>
          </a:p>
          <a:p>
            <a:r>
              <a:rPr lang="it-IT" sz="4000" b="1" dirty="0"/>
              <a:t>Nicaragua - 19 settembre  </a:t>
            </a:r>
          </a:p>
          <a:p>
            <a:endParaRPr lang="it-IT" sz="4000" dirty="0"/>
          </a:p>
        </p:txBody>
      </p:sp>
      <p:pic>
        <p:nvPicPr>
          <p:cNvPr id="5" name="Immagine 4">
            <a:extLst>
              <a:ext uri="{FF2B5EF4-FFF2-40B4-BE49-F238E27FC236}">
                <a16:creationId xmlns:a16="http://schemas.microsoft.com/office/drawing/2014/main" id="{1866F22D-93D9-44C9-AEBE-3DA8D9CB3D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74973" y="641350"/>
            <a:ext cx="3967738" cy="5208732"/>
          </a:xfrm>
          <a:prstGeom prst="rect">
            <a:avLst/>
          </a:prstGeom>
          <a:noFill/>
          <a:ln>
            <a:noFill/>
          </a:ln>
        </p:spPr>
      </p:pic>
      <p:sp>
        <p:nvSpPr>
          <p:cNvPr id="2" name="Textfeld 1">
            <a:extLst>
              <a:ext uri="{FF2B5EF4-FFF2-40B4-BE49-F238E27FC236}">
                <a16:creationId xmlns:a16="http://schemas.microsoft.com/office/drawing/2014/main" id="{432DA8BC-4D8B-428A-8383-3361985F7366}"/>
              </a:ext>
            </a:extLst>
          </p:cNvPr>
          <p:cNvSpPr txBox="1"/>
          <p:nvPr/>
        </p:nvSpPr>
        <p:spPr>
          <a:xfrm>
            <a:off x="760021" y="4034200"/>
            <a:ext cx="6187044" cy="1815882"/>
          </a:xfrm>
          <a:prstGeom prst="rect">
            <a:avLst/>
          </a:prstGeom>
          <a:noFill/>
        </p:spPr>
        <p:txBody>
          <a:bodyPr wrap="square" rtlCol="0">
            <a:spAutoFit/>
          </a:bodyPr>
          <a:lstStyle/>
          <a:p>
            <a:pPr marL="285750" indent="-285750">
              <a:buFont typeface="Arial" panose="020B0604020202020204" pitchFamily="34" charset="0"/>
              <a:buChar char="•"/>
            </a:pPr>
            <a:r>
              <a:rPr lang="it-IT" sz="1600" dirty="0"/>
              <a:t>Bryan José Coronado </a:t>
            </a:r>
            <a:r>
              <a:rPr lang="it-IT" sz="1600" dirty="0" err="1"/>
              <a:t>Zeledon</a:t>
            </a:r>
            <a:r>
              <a:rPr lang="it-IT" sz="1600" dirty="0"/>
              <a:t> aveva 17 anni, era musicista e apparteneva alla Pastorale Cristo </a:t>
            </a:r>
            <a:r>
              <a:rPr lang="it-IT" sz="1600" dirty="0" err="1"/>
              <a:t>Joven</a:t>
            </a:r>
            <a:r>
              <a:rPr lang="it-IT" sz="1600" dirty="0"/>
              <a:t> della Cattedrale di Matagalpa</a:t>
            </a:r>
          </a:p>
          <a:p>
            <a:pPr marL="285750" indent="-285750">
              <a:buFont typeface="Arial" panose="020B0604020202020204" pitchFamily="34" charset="0"/>
              <a:buChar char="•"/>
            </a:pPr>
            <a:r>
              <a:rPr lang="it-IT" sz="1600" dirty="0"/>
              <a:t>Il suo corpo senza vita è stato trovato lungo la riva del rio grande di Matagalpa. La prima ipotesi era stata quella di un incidente nel fiume, ma i segni di violenza sul suo corpo hanno spinto i parenti a denunciare l'omicidio.</a:t>
            </a:r>
            <a:endParaRPr lang="de-DE" sz="1600" dirty="0"/>
          </a:p>
        </p:txBody>
      </p:sp>
    </p:spTree>
    <p:extLst>
      <p:ext uri="{BB962C8B-B14F-4D97-AF65-F5344CB8AC3E}">
        <p14:creationId xmlns:p14="http://schemas.microsoft.com/office/powerpoint/2010/main" val="246872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75387" y="5205222"/>
            <a:ext cx="11028784" cy="1323439"/>
          </a:xfrm>
          <a:prstGeom prst="rect">
            <a:avLst/>
          </a:prstGeom>
        </p:spPr>
        <p:txBody>
          <a:bodyPr wrap="square">
            <a:spAutoFit/>
          </a:bodyPr>
          <a:lstStyle/>
          <a:p>
            <a:pPr algn="ctr"/>
            <a:r>
              <a:rPr lang="it-IT" sz="4000" b="1" dirty="0"/>
              <a:t>DON ADRIANO DA SILVA BARROS</a:t>
            </a:r>
          </a:p>
          <a:p>
            <a:pPr algn="ctr"/>
            <a:r>
              <a:rPr lang="it-IT" sz="4000" b="1" dirty="0"/>
              <a:t>Brasile - 14 ottobre </a:t>
            </a:r>
            <a:endParaRPr lang="it-IT" sz="4000" dirty="0"/>
          </a:p>
        </p:txBody>
      </p:sp>
      <p:pic>
        <p:nvPicPr>
          <p:cNvPr id="5" name="Immagine 4" descr="Padre Adriano da Silva Barros (Foto da Facebook)">
            <a:extLst>
              <a:ext uri="{FF2B5EF4-FFF2-40B4-BE49-F238E27FC236}">
                <a16:creationId xmlns:a16="http://schemas.microsoft.com/office/drawing/2014/main" id="{61D6C63B-C945-4E09-8856-EA99413341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865" y="613086"/>
            <a:ext cx="6770860" cy="4382877"/>
          </a:xfrm>
          <a:prstGeom prst="rect">
            <a:avLst/>
          </a:prstGeom>
          <a:noFill/>
          <a:ln>
            <a:noFill/>
          </a:ln>
        </p:spPr>
      </p:pic>
      <p:sp>
        <p:nvSpPr>
          <p:cNvPr id="2" name="Textfeld 1">
            <a:extLst>
              <a:ext uri="{FF2B5EF4-FFF2-40B4-BE49-F238E27FC236}">
                <a16:creationId xmlns:a16="http://schemas.microsoft.com/office/drawing/2014/main" id="{A46296C2-5879-462A-B6BD-BF8F3272404C}"/>
              </a:ext>
            </a:extLst>
          </p:cNvPr>
          <p:cNvSpPr txBox="1"/>
          <p:nvPr/>
        </p:nvSpPr>
        <p:spPr>
          <a:xfrm>
            <a:off x="381232" y="508611"/>
            <a:ext cx="3669475" cy="4278094"/>
          </a:xfrm>
          <a:prstGeom prst="rect">
            <a:avLst/>
          </a:prstGeom>
          <a:noFill/>
        </p:spPr>
        <p:txBody>
          <a:bodyPr wrap="square" rtlCol="0">
            <a:spAutoFit/>
          </a:bodyPr>
          <a:lstStyle/>
          <a:p>
            <a:pPr marL="285750" indent="-285750">
              <a:buFont typeface="Arial" panose="020B0604020202020204" pitchFamily="34" charset="0"/>
              <a:buChar char="•"/>
            </a:pPr>
            <a:r>
              <a:rPr lang="it-IT" sz="1600" dirty="0"/>
              <a:t>Don Adriano da Silva Barros, vicario parrocchiale della Parrocchia di </a:t>
            </a:r>
            <a:r>
              <a:rPr lang="it-IT" sz="1600" dirty="0" err="1"/>
              <a:t>São</a:t>
            </a:r>
            <a:r>
              <a:rPr lang="it-IT" sz="1600" dirty="0"/>
              <a:t> </a:t>
            </a:r>
            <a:r>
              <a:rPr lang="it-IT" sz="1600" dirty="0" err="1"/>
              <a:t>Simão</a:t>
            </a:r>
            <a:r>
              <a:rPr lang="it-IT" sz="1600" dirty="0"/>
              <a:t>, a </a:t>
            </a:r>
            <a:r>
              <a:rPr lang="it-IT" sz="1600" dirty="0" err="1"/>
              <a:t>Simonésia</a:t>
            </a:r>
            <a:r>
              <a:rPr lang="it-IT" sz="1600" dirty="0"/>
              <a:t>, Diocesi di </a:t>
            </a:r>
            <a:r>
              <a:rPr lang="it-IT" sz="1600" dirty="0" err="1"/>
              <a:t>Caratinga</a:t>
            </a:r>
            <a:r>
              <a:rPr lang="it-IT" sz="1600" dirty="0"/>
              <a:t> è scomparso dal primo pomeriggio del giorno 13 ottobre, quando è stato visto l'ultima volta a </a:t>
            </a:r>
            <a:r>
              <a:rPr lang="it-IT" sz="1600" dirty="0" err="1"/>
              <a:t>Reduto</a:t>
            </a:r>
            <a:r>
              <a:rPr lang="it-IT" sz="1600" dirty="0"/>
              <a:t>. </a:t>
            </a:r>
          </a:p>
          <a:p>
            <a:pPr marL="285750" indent="-285750">
              <a:buFont typeface="Arial" panose="020B0604020202020204" pitchFamily="34" charset="0"/>
              <a:buChar char="•"/>
            </a:pPr>
            <a:r>
              <a:rPr lang="it-IT" sz="1600" dirty="0"/>
              <a:t>La notte del 14 è stato trovato senza vita nelle vicinanze della città di </a:t>
            </a:r>
            <a:r>
              <a:rPr lang="it-IT" sz="1600" dirty="0" err="1"/>
              <a:t>Manhumirim</a:t>
            </a:r>
            <a:r>
              <a:rPr lang="it-IT" sz="1600" dirty="0"/>
              <a:t>. L'ipotesi è che sia stato vittima di una rapina. Il suo corpo è stato in parte dato alle fiamme. Un contadino della zona rurale di </a:t>
            </a:r>
            <a:r>
              <a:rPr lang="it-IT" sz="1600" dirty="0" err="1"/>
              <a:t>Manhumirin</a:t>
            </a:r>
            <a:r>
              <a:rPr lang="it-IT" sz="1600" dirty="0"/>
              <a:t>, vedendo il fuoco da lontano, ha dato l’allarme</a:t>
            </a:r>
            <a:endParaRPr lang="de-DE" sz="1600" dirty="0"/>
          </a:p>
        </p:txBody>
      </p:sp>
    </p:spTree>
    <p:extLst>
      <p:ext uri="{BB962C8B-B14F-4D97-AF65-F5344CB8AC3E}">
        <p14:creationId xmlns:p14="http://schemas.microsoft.com/office/powerpoint/2010/main" val="109947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5008" y="287990"/>
            <a:ext cx="11442569" cy="1323439"/>
          </a:xfrm>
          <a:prstGeom prst="rect">
            <a:avLst/>
          </a:prstGeom>
        </p:spPr>
        <p:txBody>
          <a:bodyPr wrap="square">
            <a:spAutoFit/>
          </a:bodyPr>
          <a:lstStyle/>
          <a:p>
            <a:pPr algn="ctr"/>
            <a:r>
              <a:rPr lang="it-IT" sz="4000" b="1" dirty="0"/>
              <a:t>P. JOSÉ MANUEL DE JESUS FERREIRA</a:t>
            </a:r>
            <a:endParaRPr lang="it-IT" sz="4000" dirty="0"/>
          </a:p>
          <a:p>
            <a:pPr algn="ctr"/>
            <a:r>
              <a:rPr lang="it-IT" sz="4000" b="1" dirty="0"/>
              <a:t>Venezuela – 20 ottobre</a:t>
            </a:r>
            <a:endParaRPr lang="it-IT" sz="4000" dirty="0"/>
          </a:p>
        </p:txBody>
      </p:sp>
      <p:pic>
        <p:nvPicPr>
          <p:cNvPr id="5" name="Immagine 4" descr="Visualizza immagine di origine">
            <a:extLst>
              <a:ext uri="{FF2B5EF4-FFF2-40B4-BE49-F238E27FC236}">
                <a16:creationId xmlns:a16="http://schemas.microsoft.com/office/drawing/2014/main" id="{8517DFAA-80D3-46B0-A0C9-012449751AA2}"/>
              </a:ext>
            </a:extLst>
          </p:cNvPr>
          <p:cNvPicPr/>
          <p:nvPr/>
        </p:nvPicPr>
        <p:blipFill rotWithShape="1">
          <a:blip r:embed="rId2" cstate="print">
            <a:extLst>
              <a:ext uri="{28A0092B-C50C-407E-A947-70E740481C1C}">
                <a14:useLocalDpi xmlns:a14="http://schemas.microsoft.com/office/drawing/2010/main" val="0"/>
              </a:ext>
            </a:extLst>
          </a:blip>
          <a:srcRect r="15642"/>
          <a:stretch/>
        </p:blipFill>
        <p:spPr bwMode="auto">
          <a:xfrm>
            <a:off x="5985589" y="1727867"/>
            <a:ext cx="5741988" cy="4577080"/>
          </a:xfrm>
          <a:prstGeom prst="rect">
            <a:avLst/>
          </a:prstGeom>
          <a:noFill/>
          <a:ln>
            <a:noFill/>
          </a:ln>
          <a:extLst>
            <a:ext uri="{53640926-AAD7-44D8-BBD7-CCE9431645EC}">
              <a14:shadowObscured xmlns:a14="http://schemas.microsoft.com/office/drawing/2010/main"/>
            </a:ext>
          </a:extLst>
        </p:spPr>
      </p:pic>
      <p:sp>
        <p:nvSpPr>
          <p:cNvPr id="2" name="Textfeld 1">
            <a:extLst>
              <a:ext uri="{FF2B5EF4-FFF2-40B4-BE49-F238E27FC236}">
                <a16:creationId xmlns:a16="http://schemas.microsoft.com/office/drawing/2014/main" id="{6E6F3A27-C527-418C-A8FE-5503D13FDBE2}"/>
              </a:ext>
            </a:extLst>
          </p:cNvPr>
          <p:cNvSpPr txBox="1"/>
          <p:nvPr/>
        </p:nvSpPr>
        <p:spPr>
          <a:xfrm>
            <a:off x="225631" y="2066306"/>
            <a:ext cx="4548250" cy="4278094"/>
          </a:xfrm>
          <a:prstGeom prst="rect">
            <a:avLst/>
          </a:prstGeom>
          <a:noFill/>
        </p:spPr>
        <p:txBody>
          <a:bodyPr wrap="square" rtlCol="0">
            <a:spAutoFit/>
          </a:bodyPr>
          <a:lstStyle/>
          <a:p>
            <a:pPr marL="285750" indent="-285750">
              <a:buFont typeface="Arial" panose="020B0604020202020204" pitchFamily="34" charset="0"/>
              <a:buChar char="•"/>
            </a:pPr>
            <a:r>
              <a:rPr lang="it-IT" sz="1600" dirty="0"/>
              <a:t>L’omicidio di P. José Manuel de Jesus Ferreira (Dehoniano) è avvenuto dopo che il sacerdote aveva celebrato la messa, durante una rapina. </a:t>
            </a:r>
          </a:p>
          <a:p>
            <a:pPr marL="285750" indent="-285750">
              <a:buFont typeface="Arial" panose="020B0604020202020204" pitchFamily="34" charset="0"/>
              <a:buChar char="•"/>
            </a:pPr>
            <a:r>
              <a:rPr lang="it-IT" sz="1600" dirty="0"/>
              <a:t>Nonostante sia stato portato all’ospedale di San Carlos, il sacerdote è morto subito dopo. </a:t>
            </a:r>
          </a:p>
          <a:p>
            <a:pPr marL="285750" indent="-285750">
              <a:buFont typeface="Arial" panose="020B0604020202020204" pitchFamily="34" charset="0"/>
              <a:buChar char="•"/>
            </a:pPr>
            <a:r>
              <a:rPr lang="it-IT" sz="1600" dirty="0"/>
              <a:t>Padre José Manuel era nato a Caracas nel 1980 e ordinato sacerdote nel 2009. </a:t>
            </a:r>
          </a:p>
          <a:p>
            <a:pPr marL="285750" indent="-285750">
              <a:buFont typeface="Arial" panose="020B0604020202020204" pitchFamily="34" charset="0"/>
              <a:buChar char="•"/>
            </a:pPr>
            <a:r>
              <a:rPr lang="it-IT" sz="1600" dirty="0"/>
              <a:t>Era parroco nel santuario eucaristico “San Juan”, dove aveva iniziato il restauro del santuario e stava promuovendo varie attività di carattere sociale a favore dei più svantaggiati. Tra gli altri incarichi, era anche responsabile della pastorale missionaria della diocesi di San Carlos.</a:t>
            </a:r>
            <a:endParaRPr lang="de-DE" sz="1600" dirty="0"/>
          </a:p>
        </p:txBody>
      </p:sp>
    </p:spTree>
    <p:extLst>
      <p:ext uri="{BB962C8B-B14F-4D97-AF65-F5344CB8AC3E}">
        <p14:creationId xmlns:p14="http://schemas.microsoft.com/office/powerpoint/2010/main" val="377294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91966" y="4759212"/>
            <a:ext cx="6093743" cy="1938992"/>
          </a:xfrm>
          <a:prstGeom prst="rect">
            <a:avLst/>
          </a:prstGeom>
        </p:spPr>
        <p:txBody>
          <a:bodyPr wrap="square">
            <a:spAutoFit/>
          </a:bodyPr>
          <a:lstStyle/>
          <a:p>
            <a:r>
              <a:rPr lang="it-IT" sz="4000" b="1" dirty="0"/>
              <a:t>RUFINUS TIGAU </a:t>
            </a:r>
          </a:p>
          <a:p>
            <a:r>
              <a:rPr lang="it-IT" sz="4000" b="1" dirty="0"/>
              <a:t>Indonesia - 26 ottobre</a:t>
            </a:r>
          </a:p>
          <a:p>
            <a:endParaRPr lang="it-IT" sz="4000" dirty="0"/>
          </a:p>
        </p:txBody>
      </p:sp>
      <p:pic>
        <p:nvPicPr>
          <p:cNvPr id="5" name="Immagine 4" descr="Risultato immagine per Rufinus Tigau ">
            <a:extLst>
              <a:ext uri="{FF2B5EF4-FFF2-40B4-BE49-F238E27FC236}">
                <a16:creationId xmlns:a16="http://schemas.microsoft.com/office/drawing/2014/main" id="{E9D30904-9A4D-484E-AC78-9F8F6DD0FF09}"/>
              </a:ext>
            </a:extLst>
          </p:cNvPr>
          <p:cNvPicPr>
            <a:picLocks noChangeAspect="1"/>
          </p:cNvPicPr>
          <p:nvPr/>
        </p:nvPicPr>
        <p:blipFill rotWithShape="1">
          <a:blip r:embed="rId2">
            <a:extLst>
              <a:ext uri="{28A0092B-C50C-407E-A947-70E740481C1C}">
                <a14:useLocalDpi xmlns:a14="http://schemas.microsoft.com/office/drawing/2010/main" val="0"/>
              </a:ext>
            </a:extLst>
          </a:blip>
          <a:srcRect r="28333"/>
          <a:stretch/>
        </p:blipFill>
        <p:spPr bwMode="auto">
          <a:xfrm>
            <a:off x="791966" y="629082"/>
            <a:ext cx="3435650" cy="3915831"/>
          </a:xfrm>
          <a:prstGeom prst="rect">
            <a:avLst/>
          </a:prstGeom>
          <a:noFill/>
          <a:ln>
            <a:noFill/>
          </a:ln>
        </p:spPr>
      </p:pic>
      <p:sp>
        <p:nvSpPr>
          <p:cNvPr id="2" name="Textfeld 1">
            <a:extLst>
              <a:ext uri="{FF2B5EF4-FFF2-40B4-BE49-F238E27FC236}">
                <a16:creationId xmlns:a16="http://schemas.microsoft.com/office/drawing/2014/main" id="{C10D159C-6240-4871-A04D-C188B9DBC9A2}"/>
              </a:ext>
            </a:extLst>
          </p:cNvPr>
          <p:cNvSpPr txBox="1"/>
          <p:nvPr/>
        </p:nvSpPr>
        <p:spPr>
          <a:xfrm>
            <a:off x="5805040" y="629082"/>
            <a:ext cx="4318692" cy="4031873"/>
          </a:xfrm>
          <a:prstGeom prst="rect">
            <a:avLst/>
          </a:prstGeom>
          <a:noFill/>
        </p:spPr>
        <p:txBody>
          <a:bodyPr wrap="square" rtlCol="0">
            <a:spAutoFit/>
          </a:bodyPr>
          <a:lstStyle/>
          <a:p>
            <a:pPr marL="285750" indent="-285750">
              <a:buFont typeface="Arial" panose="020B0604020202020204" pitchFamily="34" charset="0"/>
              <a:buChar char="•"/>
            </a:pPr>
            <a:r>
              <a:rPr lang="it-IT" sz="1600" dirty="0" err="1"/>
              <a:t>Rufinus</a:t>
            </a:r>
            <a:r>
              <a:rPr lang="it-IT" sz="1600" dirty="0"/>
              <a:t> </a:t>
            </a:r>
            <a:r>
              <a:rPr lang="it-IT" sz="1600" dirty="0" err="1"/>
              <a:t>Tigau</a:t>
            </a:r>
            <a:r>
              <a:rPr lang="it-IT" sz="1600" dirty="0"/>
              <a:t>, catechista di 28 anni della diocesi di </a:t>
            </a:r>
            <a:r>
              <a:rPr lang="it-IT" sz="1600" dirty="0" err="1"/>
              <a:t>Timika</a:t>
            </a:r>
            <a:r>
              <a:rPr lang="it-IT" sz="1600" dirty="0"/>
              <a:t> (nella provincia di Papua), è stato ucciso a colpi d'arma da fuoco da membri di un'operazione congiunta di esercito e polizia indonesiani a </a:t>
            </a:r>
            <a:r>
              <a:rPr lang="it-IT" sz="1600" dirty="0" err="1"/>
              <a:t>Kampung</a:t>
            </a:r>
            <a:r>
              <a:rPr lang="it-IT" sz="1600" dirty="0"/>
              <a:t> </a:t>
            </a:r>
            <a:r>
              <a:rPr lang="it-IT" sz="1600" dirty="0" err="1"/>
              <a:t>Jibaguge</a:t>
            </a:r>
            <a:r>
              <a:rPr lang="it-IT" sz="1600" dirty="0"/>
              <a:t>. </a:t>
            </a:r>
          </a:p>
          <a:p>
            <a:pPr marL="285750" indent="-285750">
              <a:buFont typeface="Arial" panose="020B0604020202020204" pitchFamily="34" charset="0"/>
              <a:buChar char="•"/>
            </a:pPr>
            <a:r>
              <a:rPr lang="it-IT" sz="1600" dirty="0" err="1"/>
              <a:t>Rufinus</a:t>
            </a:r>
            <a:r>
              <a:rPr lang="it-IT" sz="1600" dirty="0"/>
              <a:t> </a:t>
            </a:r>
            <a:r>
              <a:rPr lang="it-IT" sz="1600" dirty="0" err="1"/>
              <a:t>Tigau</a:t>
            </a:r>
            <a:r>
              <a:rPr lang="it-IT" sz="1600" dirty="0"/>
              <a:t> si era avvicinato alle forze di sicurezza chiedendo loro di smettete di sparare. «Dobbiamo parlare con calma. Qual è il problema?» Ma un membro dell'operativo ha puntato una pistola contro di lui, che ha immediatamente alzato le mani, tuttavia è stato ucciso a sangue freddo. </a:t>
            </a:r>
            <a:endParaRPr lang="de-DE" sz="1600" dirty="0"/>
          </a:p>
        </p:txBody>
      </p:sp>
    </p:spTree>
    <p:extLst>
      <p:ext uri="{BB962C8B-B14F-4D97-AF65-F5344CB8AC3E}">
        <p14:creationId xmlns:p14="http://schemas.microsoft.com/office/powerpoint/2010/main" val="333440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27096" y="5340942"/>
            <a:ext cx="6522852" cy="1323439"/>
          </a:xfrm>
          <a:prstGeom prst="rect">
            <a:avLst/>
          </a:prstGeom>
        </p:spPr>
        <p:txBody>
          <a:bodyPr wrap="square">
            <a:spAutoFit/>
          </a:bodyPr>
          <a:lstStyle/>
          <a:p>
            <a:r>
              <a:rPr lang="it-IT" sz="4000" b="1" dirty="0"/>
              <a:t>DON JORGE VAUDAGNA</a:t>
            </a:r>
          </a:p>
          <a:p>
            <a:r>
              <a:rPr lang="it-IT" sz="4000" b="1" dirty="0"/>
              <a:t>Argentina - 27 ottobre </a:t>
            </a:r>
            <a:endParaRPr lang="it-IT" sz="4000" dirty="0"/>
          </a:p>
        </p:txBody>
      </p:sp>
      <p:pic>
        <p:nvPicPr>
          <p:cNvPr id="5" name="Immagine 4" descr="Risultato immagine per Don Jorge Vaudagna ">
            <a:extLst>
              <a:ext uri="{FF2B5EF4-FFF2-40B4-BE49-F238E27FC236}">
                <a16:creationId xmlns:a16="http://schemas.microsoft.com/office/drawing/2014/main" id="{B0819BE3-F9D7-45F3-ADAD-1985903A04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96" y="825030"/>
            <a:ext cx="4912579" cy="3591988"/>
          </a:xfrm>
          <a:prstGeom prst="rect">
            <a:avLst/>
          </a:prstGeom>
          <a:noFill/>
          <a:ln>
            <a:noFill/>
          </a:ln>
        </p:spPr>
      </p:pic>
      <p:sp>
        <p:nvSpPr>
          <p:cNvPr id="2" name="Textfeld 1">
            <a:extLst>
              <a:ext uri="{FF2B5EF4-FFF2-40B4-BE49-F238E27FC236}">
                <a16:creationId xmlns:a16="http://schemas.microsoft.com/office/drawing/2014/main" id="{42A25A87-0B4D-4581-9B90-84C8F4AC00AC}"/>
              </a:ext>
            </a:extLst>
          </p:cNvPr>
          <p:cNvSpPr txBox="1"/>
          <p:nvPr/>
        </p:nvSpPr>
        <p:spPr>
          <a:xfrm>
            <a:off x="6772759" y="991892"/>
            <a:ext cx="3859078" cy="3539430"/>
          </a:xfrm>
          <a:prstGeom prst="rect">
            <a:avLst/>
          </a:prstGeom>
          <a:noFill/>
        </p:spPr>
        <p:txBody>
          <a:bodyPr wrap="square" rtlCol="0">
            <a:spAutoFit/>
          </a:bodyPr>
          <a:lstStyle/>
          <a:p>
            <a:pPr marL="285750" indent="-285750">
              <a:buFont typeface="Arial" panose="020B0604020202020204" pitchFamily="34" charset="0"/>
              <a:buChar char="•"/>
            </a:pPr>
            <a:r>
              <a:rPr lang="it-IT" sz="1600" dirty="0"/>
              <a:t>Jorge Vaudagna, conosciuto come “padre </a:t>
            </a:r>
            <a:r>
              <a:rPr lang="it-IT" sz="1600" dirty="0" err="1"/>
              <a:t>Coqui</a:t>
            </a:r>
            <a:r>
              <a:rPr lang="it-IT" sz="1600" dirty="0"/>
              <a:t>”, parroco della località </a:t>
            </a:r>
            <a:r>
              <a:rPr lang="it-IT" sz="1600" dirty="0" err="1"/>
              <a:t>Vicuña</a:t>
            </a:r>
            <a:r>
              <a:rPr lang="it-IT" sz="1600" dirty="0"/>
              <a:t> </a:t>
            </a:r>
            <a:r>
              <a:rPr lang="it-IT" sz="1600" dirty="0" err="1"/>
              <a:t>Mackenna</a:t>
            </a:r>
            <a:r>
              <a:rPr lang="it-IT" sz="1600" dirty="0"/>
              <a:t>, cittadina nel dipartimento di </a:t>
            </a:r>
            <a:r>
              <a:rPr lang="it-IT" sz="1600" dirty="0" err="1"/>
              <a:t>Río</a:t>
            </a:r>
            <a:r>
              <a:rPr lang="it-IT" sz="1600" dirty="0"/>
              <a:t> </a:t>
            </a:r>
            <a:r>
              <a:rPr lang="it-IT" sz="1600" dirty="0" err="1"/>
              <a:t>Cuarto</a:t>
            </a:r>
            <a:r>
              <a:rPr lang="it-IT" sz="1600" dirty="0"/>
              <a:t>, provincia di Córdoba, (Argentina) è stato ucciso padre per una rapina. </a:t>
            </a:r>
          </a:p>
          <a:p>
            <a:pPr marL="285750" indent="-285750">
              <a:buFont typeface="Arial" panose="020B0604020202020204" pitchFamily="34" charset="0"/>
              <a:buChar char="•"/>
            </a:pPr>
            <a:r>
              <a:rPr lang="it-IT" sz="1600" dirty="0"/>
              <a:t>Il sacerdote, 58 anni, è stato trovato morto e secondo fonti locali è stato ucciso a colpi di arma di fuoco in un probabile tentativo di furto nella sua parrocchia, che si trova al centro della cittadina.</a:t>
            </a:r>
            <a:endParaRPr lang="de-DE" sz="1600" dirty="0"/>
          </a:p>
        </p:txBody>
      </p:sp>
    </p:spTree>
    <p:extLst>
      <p:ext uri="{BB962C8B-B14F-4D97-AF65-F5344CB8AC3E}">
        <p14:creationId xmlns:p14="http://schemas.microsoft.com/office/powerpoint/2010/main" val="41232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17350" y="5291423"/>
            <a:ext cx="8626178" cy="1323439"/>
          </a:xfrm>
          <a:prstGeom prst="rect">
            <a:avLst/>
          </a:prstGeom>
        </p:spPr>
        <p:txBody>
          <a:bodyPr wrap="square">
            <a:spAutoFit/>
          </a:bodyPr>
          <a:lstStyle/>
          <a:p>
            <a:r>
              <a:rPr lang="it-IT" sz="4000" b="1" dirty="0"/>
              <a:t>SUOR MATILDA MULENGACHONZI</a:t>
            </a:r>
            <a:endParaRPr lang="it-IT" sz="4000" dirty="0"/>
          </a:p>
          <a:p>
            <a:r>
              <a:rPr lang="it-IT" sz="4000" b="1" dirty="0"/>
              <a:t>Zambia - 25 ottobre </a:t>
            </a:r>
            <a:endParaRPr lang="it-IT" sz="4000" dirty="0"/>
          </a:p>
        </p:txBody>
      </p:sp>
      <p:pic>
        <p:nvPicPr>
          <p:cNvPr id="5" name="Immagine 4">
            <a:extLst>
              <a:ext uri="{FF2B5EF4-FFF2-40B4-BE49-F238E27FC236}">
                <a16:creationId xmlns:a16="http://schemas.microsoft.com/office/drawing/2014/main" id="{CC6AF10C-D706-4D22-90EC-D0B0A42CB2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15" r="9875"/>
          <a:stretch/>
        </p:blipFill>
        <p:spPr bwMode="auto">
          <a:xfrm>
            <a:off x="879002" y="741528"/>
            <a:ext cx="4960268" cy="4273778"/>
          </a:xfrm>
          <a:prstGeom prst="rect">
            <a:avLst/>
          </a:prstGeom>
          <a:noFill/>
          <a:ln>
            <a:noFill/>
          </a:ln>
          <a:extLst>
            <a:ext uri="{53640926-AAD7-44D8-BBD7-CCE9431645EC}">
              <a14:shadowObscured xmlns:a14="http://schemas.microsoft.com/office/drawing/2010/main"/>
            </a:ext>
          </a:extLst>
        </p:spPr>
      </p:pic>
      <p:sp>
        <p:nvSpPr>
          <p:cNvPr id="2" name="Textfeld 1">
            <a:extLst>
              <a:ext uri="{FF2B5EF4-FFF2-40B4-BE49-F238E27FC236}">
                <a16:creationId xmlns:a16="http://schemas.microsoft.com/office/drawing/2014/main" id="{ED29523B-BD5B-4F6A-94F8-D66D60FA1959}"/>
              </a:ext>
            </a:extLst>
          </p:cNvPr>
          <p:cNvSpPr txBox="1"/>
          <p:nvPr/>
        </p:nvSpPr>
        <p:spPr>
          <a:xfrm>
            <a:off x="6352732" y="2284655"/>
            <a:ext cx="4285397" cy="2554545"/>
          </a:xfrm>
          <a:prstGeom prst="rect">
            <a:avLst/>
          </a:prstGeom>
          <a:noFill/>
        </p:spPr>
        <p:txBody>
          <a:bodyPr wrap="square" rtlCol="0">
            <a:spAutoFit/>
          </a:bodyPr>
          <a:lstStyle/>
          <a:p>
            <a:pPr marL="285750" indent="-285750">
              <a:buFont typeface="Arial" panose="020B0604020202020204" pitchFamily="34" charset="0"/>
              <a:buChar char="•"/>
            </a:pPr>
            <a:r>
              <a:rPr lang="it-IT" sz="1600" dirty="0"/>
              <a:t>Suor Matilda </a:t>
            </a:r>
            <a:r>
              <a:rPr lang="it-IT" sz="1600" dirty="0" err="1"/>
              <a:t>Mulengachonzi</a:t>
            </a:r>
            <a:r>
              <a:rPr lang="it-IT" sz="1600" dirty="0"/>
              <a:t>, 60 anni, è rimasta ferita insieme ad una consorella nell’assalto alla parrocchia Santa Barbara, della diocesi di </a:t>
            </a:r>
            <a:r>
              <a:rPr lang="it-IT" sz="1600" dirty="0" err="1"/>
              <a:t>Monze</a:t>
            </a:r>
            <a:r>
              <a:rPr lang="it-IT" sz="1600" dirty="0"/>
              <a:t> nella quale prestavano servizio.</a:t>
            </a:r>
          </a:p>
          <a:p>
            <a:pPr marL="285750" indent="-285750">
              <a:buFont typeface="Arial" panose="020B0604020202020204" pitchFamily="34" charset="0"/>
              <a:buChar char="•"/>
            </a:pPr>
            <a:r>
              <a:rPr lang="it-IT" sz="1600" dirty="0"/>
              <a:t>E’ morta domenica 25 ottobre a causa delle ferite riportate. </a:t>
            </a:r>
          </a:p>
          <a:p>
            <a:pPr marL="285750" indent="-285750">
              <a:buFont typeface="Arial" panose="020B0604020202020204" pitchFamily="34" charset="0"/>
              <a:buChar char="•"/>
            </a:pPr>
            <a:r>
              <a:rPr lang="it-IT" sz="1600" dirty="0"/>
              <a:t>Alla religiosa erano stati inflitti profondi tagli sulla fronte e sulla testa, e una ferita all'occhio. </a:t>
            </a:r>
          </a:p>
        </p:txBody>
      </p:sp>
    </p:spTree>
    <p:extLst>
      <p:ext uri="{BB962C8B-B14F-4D97-AF65-F5344CB8AC3E}">
        <p14:creationId xmlns:p14="http://schemas.microsoft.com/office/powerpoint/2010/main" val="149275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96888" y="5101133"/>
            <a:ext cx="6349273" cy="1323439"/>
          </a:xfrm>
          <a:prstGeom prst="rect">
            <a:avLst/>
          </a:prstGeom>
        </p:spPr>
        <p:txBody>
          <a:bodyPr wrap="square">
            <a:spAutoFit/>
          </a:bodyPr>
          <a:lstStyle/>
          <a:p>
            <a:r>
              <a:rPr lang="it-IT" sz="4000" b="1" dirty="0"/>
              <a:t>FRA LEONARDO GRASSO</a:t>
            </a:r>
          </a:p>
          <a:p>
            <a:r>
              <a:rPr lang="it-IT" sz="4000" b="1" dirty="0"/>
              <a:t>ITALIA – 5 dicembre</a:t>
            </a:r>
            <a:endParaRPr lang="it-IT" sz="4000" dirty="0"/>
          </a:p>
        </p:txBody>
      </p:sp>
      <p:pic>
        <p:nvPicPr>
          <p:cNvPr id="5" name="Immagine 4" descr="Visualizza immagine di origine">
            <a:extLst>
              <a:ext uri="{FF2B5EF4-FFF2-40B4-BE49-F238E27FC236}">
                <a16:creationId xmlns:a16="http://schemas.microsoft.com/office/drawing/2014/main" id="{546FC340-F9DF-49E2-A7E0-54F627FB3B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88" y="814070"/>
            <a:ext cx="3160712" cy="4051773"/>
          </a:xfrm>
          <a:prstGeom prst="rect">
            <a:avLst/>
          </a:prstGeom>
          <a:noFill/>
          <a:ln>
            <a:noFill/>
          </a:ln>
        </p:spPr>
      </p:pic>
      <p:sp>
        <p:nvSpPr>
          <p:cNvPr id="2" name="Textfeld 1">
            <a:extLst>
              <a:ext uri="{FF2B5EF4-FFF2-40B4-BE49-F238E27FC236}">
                <a16:creationId xmlns:a16="http://schemas.microsoft.com/office/drawing/2014/main" id="{C0724DF1-199A-43EA-9BD5-E8CDCD5DB5FD}"/>
              </a:ext>
            </a:extLst>
          </p:cNvPr>
          <p:cNvSpPr txBox="1"/>
          <p:nvPr/>
        </p:nvSpPr>
        <p:spPr>
          <a:xfrm>
            <a:off x="5663821" y="1197836"/>
            <a:ext cx="4694830" cy="3785652"/>
          </a:xfrm>
          <a:prstGeom prst="rect">
            <a:avLst/>
          </a:prstGeom>
          <a:noFill/>
        </p:spPr>
        <p:txBody>
          <a:bodyPr wrap="square" rtlCol="0">
            <a:spAutoFit/>
          </a:bodyPr>
          <a:lstStyle/>
          <a:p>
            <a:pPr marL="285750" indent="-285750">
              <a:buFont typeface="Arial" panose="020B0604020202020204" pitchFamily="34" charset="0"/>
              <a:buChar char="•"/>
            </a:pPr>
            <a:r>
              <a:rPr lang="it-IT" sz="1600" dirty="0"/>
              <a:t>Fra Leonardo Grasso, dei Ministri degli Infermi (Camilliani MI), è morto, nell’incendio di natura dolosa che ha distrutto la sede della comunità di recupero per tossicodipendenti e malati di Aids “Tenda di San Camillo” a Riposto, nel Catanese. </a:t>
            </a:r>
          </a:p>
          <a:p>
            <a:pPr marL="285750" indent="-285750">
              <a:buFont typeface="Arial" panose="020B0604020202020204" pitchFamily="34" charset="0"/>
              <a:buChar char="•"/>
            </a:pPr>
            <a:r>
              <a:rPr lang="it-IT" sz="1600" dirty="0"/>
              <a:t>L’autore del crimine sarebbe un ospite della struttura, che avrebbe prima aggredito il sacerdote e successivamente appiccato il fuoco. Fra Leonardo, 78 anni, era diventato camilliano nel 1986, dal 1996 era responsabile della “Tenda di San Camillo” dedicandosi con passione e senza risparmiarsi.</a:t>
            </a:r>
            <a:endParaRPr lang="de-DE" sz="1600" dirty="0"/>
          </a:p>
        </p:txBody>
      </p:sp>
    </p:spTree>
    <p:extLst>
      <p:ext uri="{BB962C8B-B14F-4D97-AF65-F5344CB8AC3E}">
        <p14:creationId xmlns:p14="http://schemas.microsoft.com/office/powerpoint/2010/main" val="33070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808652" y="5270640"/>
            <a:ext cx="6812515" cy="1323439"/>
          </a:xfrm>
          <a:prstGeom prst="rect">
            <a:avLst/>
          </a:prstGeom>
        </p:spPr>
        <p:txBody>
          <a:bodyPr wrap="square">
            <a:spAutoFit/>
          </a:bodyPr>
          <a:lstStyle/>
          <a:p>
            <a:r>
              <a:rPr lang="it-IT" sz="4000" b="1" dirty="0"/>
              <a:t>P. JOZEF (JEF) HOLLANDERS</a:t>
            </a:r>
          </a:p>
          <a:p>
            <a:r>
              <a:rPr lang="it-IT" sz="4000" b="1" dirty="0"/>
              <a:t>Sudafrica - 12 gennaio </a:t>
            </a:r>
          </a:p>
        </p:txBody>
      </p:sp>
      <p:pic>
        <p:nvPicPr>
          <p:cNvPr id="4" name="Immagine 3" descr="Visualizza immagine di origine">
            <a:extLst>
              <a:ext uri="{FF2B5EF4-FFF2-40B4-BE49-F238E27FC236}">
                <a16:creationId xmlns:a16="http://schemas.microsoft.com/office/drawing/2014/main" id="{BC7EBAC6-C065-495C-8136-99480B4403F7}"/>
              </a:ext>
            </a:extLst>
          </p:cNvPr>
          <p:cNvPicPr/>
          <p:nvPr/>
        </p:nvPicPr>
        <p:blipFill rotWithShape="1">
          <a:blip r:embed="rId2">
            <a:extLst>
              <a:ext uri="{28A0092B-C50C-407E-A947-70E740481C1C}">
                <a14:useLocalDpi xmlns:a14="http://schemas.microsoft.com/office/drawing/2010/main" val="0"/>
              </a:ext>
            </a:extLst>
          </a:blip>
          <a:srcRect l="22102" r="22023"/>
          <a:stretch/>
        </p:blipFill>
        <p:spPr bwMode="auto">
          <a:xfrm>
            <a:off x="5490999" y="384176"/>
            <a:ext cx="5447823" cy="4726363"/>
          </a:xfrm>
          <a:prstGeom prst="rect">
            <a:avLst/>
          </a:prstGeom>
          <a:noFill/>
          <a:ln>
            <a:noFill/>
          </a:ln>
          <a:extLst>
            <a:ext uri="{53640926-AAD7-44D8-BBD7-CCE9431645EC}">
              <a14:shadowObscured xmlns:a14="http://schemas.microsoft.com/office/drawing/2010/main"/>
            </a:ext>
          </a:extLst>
        </p:spPr>
      </p:pic>
      <p:sp>
        <p:nvSpPr>
          <p:cNvPr id="2" name="Textfeld 1">
            <a:extLst>
              <a:ext uri="{FF2B5EF4-FFF2-40B4-BE49-F238E27FC236}">
                <a16:creationId xmlns:a16="http://schemas.microsoft.com/office/drawing/2014/main" id="{40B909F3-96C2-4BEB-8755-09E41F544ED9}"/>
              </a:ext>
            </a:extLst>
          </p:cNvPr>
          <p:cNvSpPr txBox="1"/>
          <p:nvPr/>
        </p:nvSpPr>
        <p:spPr>
          <a:xfrm>
            <a:off x="344183" y="423159"/>
            <a:ext cx="3906982" cy="5509200"/>
          </a:xfrm>
          <a:prstGeom prst="rect">
            <a:avLst/>
          </a:prstGeom>
          <a:noFill/>
        </p:spPr>
        <p:txBody>
          <a:bodyPr wrap="square" rtlCol="0">
            <a:spAutoFit/>
          </a:bodyPr>
          <a:lstStyle/>
          <a:p>
            <a:pPr marL="285750" indent="-285750">
              <a:buFont typeface="Arial" panose="020B0604020202020204" pitchFamily="34" charset="0"/>
              <a:buChar char="•"/>
            </a:pPr>
            <a:r>
              <a:rPr lang="it-IT" sz="1600" dirty="0"/>
              <a:t>P. </a:t>
            </a:r>
            <a:r>
              <a:rPr lang="it-IT" sz="1600" dirty="0" err="1"/>
              <a:t>Jef</a:t>
            </a:r>
            <a:r>
              <a:rPr lang="it-IT" sz="1600" dirty="0"/>
              <a:t> era un Missionario Belga (nato nel 1937) Oblato di Maria Immacolata (OMI) </a:t>
            </a:r>
          </a:p>
          <a:p>
            <a:pPr marL="285750" indent="-285750">
              <a:buFont typeface="Arial" panose="020B0604020202020204" pitchFamily="34" charset="0"/>
              <a:buChar char="•"/>
            </a:pPr>
            <a:r>
              <a:rPr lang="it-IT" sz="1600" dirty="0"/>
              <a:t>E’ stato ucciso durante una rapina nella parrocchia della città di </a:t>
            </a:r>
            <a:r>
              <a:rPr lang="it-IT" sz="1600" dirty="0" err="1"/>
              <a:t>Bodibe</a:t>
            </a:r>
            <a:r>
              <a:rPr lang="it-IT" sz="1600" dirty="0"/>
              <a:t>. Il suo corpo è stato scoperto lunedì pomeriggio da un parrocchiano. P. Jeff è stato trovato legato mani e piedi, con una corda intorno al collo, morto a causa di un infarto o di strangolamento, vittima di un tentativo di rapina. </a:t>
            </a:r>
          </a:p>
          <a:p>
            <a:pPr marL="285750" indent="-285750">
              <a:buFont typeface="Arial" panose="020B0604020202020204" pitchFamily="34" charset="0"/>
              <a:buChar char="•"/>
            </a:pPr>
            <a:r>
              <a:rPr lang="it-IT" sz="1600" dirty="0"/>
              <a:t>“Tutti sapevano che non aveva soldi. Ha servito una comunità povera. Ha usato ogni centesimo che abbia mai posseduto per il suo popolo. Ha dato via tutto quello che aveva”. </a:t>
            </a:r>
          </a:p>
          <a:p>
            <a:pPr marL="285750" indent="-285750">
              <a:buFont typeface="Arial" panose="020B0604020202020204" pitchFamily="34" charset="0"/>
              <a:buChar char="•"/>
            </a:pPr>
            <a:r>
              <a:rPr lang="it-IT" sz="1600" dirty="0"/>
              <a:t>Era arrivato in Sudafrica nel 1965, dove ha trascorso 55 anni di vita missionaria piena e intensa. </a:t>
            </a:r>
            <a:endParaRPr lang="de-DE" sz="1600" dirty="0"/>
          </a:p>
        </p:txBody>
      </p:sp>
    </p:spTree>
    <p:extLst>
      <p:ext uri="{BB962C8B-B14F-4D97-AF65-F5344CB8AC3E}">
        <p14:creationId xmlns:p14="http://schemas.microsoft.com/office/powerpoint/2010/main" val="115970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06501" y="4745839"/>
            <a:ext cx="6334697" cy="1323439"/>
          </a:xfrm>
          <a:prstGeom prst="rect">
            <a:avLst/>
          </a:prstGeom>
        </p:spPr>
        <p:txBody>
          <a:bodyPr wrap="square">
            <a:spAutoFit/>
          </a:bodyPr>
          <a:lstStyle/>
          <a:p>
            <a:r>
              <a:rPr lang="it-IT" sz="4000" b="1" dirty="0"/>
              <a:t>ZHAGE SIL </a:t>
            </a:r>
          </a:p>
          <a:p>
            <a:r>
              <a:rPr lang="it-IT" sz="4000" b="1" dirty="0"/>
              <a:t>Indonesia – 24 dicembre</a:t>
            </a:r>
            <a:endParaRPr lang="it-IT" sz="4000" dirty="0"/>
          </a:p>
        </p:txBody>
      </p:sp>
      <p:pic>
        <p:nvPicPr>
          <p:cNvPr id="5" name="Immagine 4" descr="Il seminarista ucciso nella provincia indonesiana di Papua">
            <a:extLst>
              <a:ext uri="{FF2B5EF4-FFF2-40B4-BE49-F238E27FC236}">
                <a16:creationId xmlns:a16="http://schemas.microsoft.com/office/drawing/2014/main" id="{A4F76B8D-01A3-4F07-A062-88F90F9449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06" t="9814" r="10977"/>
          <a:stretch/>
        </p:blipFill>
        <p:spPr bwMode="auto">
          <a:xfrm>
            <a:off x="444921" y="1079820"/>
            <a:ext cx="3785885" cy="3459158"/>
          </a:xfrm>
          <a:prstGeom prst="rect">
            <a:avLst/>
          </a:prstGeom>
          <a:noFill/>
          <a:ln>
            <a:noFill/>
          </a:ln>
          <a:extLst>
            <a:ext uri="{53640926-AAD7-44D8-BBD7-CCE9431645EC}">
              <a14:shadowObscured xmlns:a14="http://schemas.microsoft.com/office/drawing/2010/main"/>
            </a:ext>
          </a:extLst>
        </p:spPr>
      </p:pic>
      <p:sp>
        <p:nvSpPr>
          <p:cNvPr id="2" name="Textfeld 1">
            <a:extLst>
              <a:ext uri="{FF2B5EF4-FFF2-40B4-BE49-F238E27FC236}">
                <a16:creationId xmlns:a16="http://schemas.microsoft.com/office/drawing/2014/main" id="{1936968A-AC3F-4A4F-BD43-E7FD64D709FD}"/>
              </a:ext>
            </a:extLst>
          </p:cNvPr>
          <p:cNvSpPr txBox="1"/>
          <p:nvPr/>
        </p:nvSpPr>
        <p:spPr>
          <a:xfrm>
            <a:off x="5486403" y="916573"/>
            <a:ext cx="4949586" cy="3785652"/>
          </a:xfrm>
          <a:prstGeom prst="rect">
            <a:avLst/>
          </a:prstGeom>
          <a:noFill/>
        </p:spPr>
        <p:txBody>
          <a:bodyPr wrap="square" rtlCol="0">
            <a:spAutoFit/>
          </a:bodyPr>
          <a:lstStyle/>
          <a:p>
            <a:pPr marL="285750" indent="-285750">
              <a:buFont typeface="Arial" panose="020B0604020202020204" pitchFamily="34" charset="0"/>
              <a:buChar char="•"/>
            </a:pPr>
            <a:r>
              <a:rPr lang="it-IT" sz="1600" dirty="0"/>
              <a:t>Il corpo senza vita del seminarista </a:t>
            </a:r>
            <a:r>
              <a:rPr lang="it-IT" sz="1600" dirty="0" err="1"/>
              <a:t>Zhage</a:t>
            </a:r>
            <a:r>
              <a:rPr lang="it-IT" sz="1600" dirty="0"/>
              <a:t> </a:t>
            </a:r>
            <a:r>
              <a:rPr lang="it-IT" sz="1600" dirty="0" err="1"/>
              <a:t>Sil</a:t>
            </a:r>
            <a:r>
              <a:rPr lang="it-IT" sz="1600" dirty="0"/>
              <a:t>, è stato trovato in un fossato a </a:t>
            </a:r>
            <a:r>
              <a:rPr lang="it-IT" sz="1600" dirty="0" err="1"/>
              <a:t>Jayapura</a:t>
            </a:r>
            <a:r>
              <a:rPr lang="it-IT" sz="1600" dirty="0"/>
              <a:t>, città della Papua indonesiana, la sera del 24 dicembre 2020. </a:t>
            </a:r>
          </a:p>
          <a:p>
            <a:pPr marL="285750" indent="-285750">
              <a:buFont typeface="Arial" panose="020B0604020202020204" pitchFamily="34" charset="0"/>
              <a:buChar char="•"/>
            </a:pPr>
            <a:r>
              <a:rPr lang="it-IT" sz="1600" dirty="0"/>
              <a:t>Sarebbe divenuto diacono l'anno prossimo e sacerdote diocesano subito dopo” ha detto p. Johan, e ha aggiunto “era una persona coraggiosa che si interessava dei bisogni delle persone, e non aveva paura ad alzare la voce, soprattutto quando si trattava di giustizia. Speriamo di ricevere presto notizie chiare sulla sua morte". </a:t>
            </a:r>
            <a:r>
              <a:rPr lang="it-IT" sz="1600" dirty="0" err="1"/>
              <a:t>Sil</a:t>
            </a:r>
            <a:r>
              <a:rPr lang="it-IT" sz="1600" dirty="0"/>
              <a:t> era tra i giovani spesso impegnati a chiedere giustizia per la provincia di Papua, stigmatizzando "il razzismo contro il popolo papuano”.</a:t>
            </a:r>
            <a:endParaRPr lang="de-DE" sz="1600" dirty="0"/>
          </a:p>
        </p:txBody>
      </p:sp>
    </p:spTree>
    <p:extLst>
      <p:ext uri="{BB962C8B-B14F-4D97-AF65-F5344CB8AC3E}">
        <p14:creationId xmlns:p14="http://schemas.microsoft.com/office/powerpoint/2010/main" val="635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rc_mi" descr="http://www.prolococervinara.it/wp-content/uploads/2012/11/Immagine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440" y="218594"/>
            <a:ext cx="9611120" cy="580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7EB94391-A031-44AC-9545-210AF84051B8}"/>
              </a:ext>
            </a:extLst>
          </p:cNvPr>
          <p:cNvSpPr txBox="1"/>
          <p:nvPr/>
        </p:nvSpPr>
        <p:spPr>
          <a:xfrm>
            <a:off x="1225401" y="6270074"/>
            <a:ext cx="9741198" cy="369332"/>
          </a:xfrm>
          <a:prstGeom prst="rect">
            <a:avLst/>
          </a:prstGeom>
          <a:noFill/>
        </p:spPr>
        <p:txBody>
          <a:bodyPr wrap="square" rtlCol="0">
            <a:spAutoFit/>
          </a:bodyPr>
          <a:lstStyle/>
          <a:p>
            <a:r>
              <a:rPr lang="it-IT" dirty="0"/>
              <a:t>Questa presentazione è stata realizzata da don Claudio Perfetti</a:t>
            </a:r>
          </a:p>
        </p:txBody>
      </p:sp>
    </p:spTree>
    <p:extLst>
      <p:ext uri="{BB962C8B-B14F-4D97-AF65-F5344CB8AC3E}">
        <p14:creationId xmlns:p14="http://schemas.microsoft.com/office/powerpoint/2010/main" val="42591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75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89055" y="5296873"/>
            <a:ext cx="5078963" cy="1323439"/>
          </a:xfrm>
          <a:prstGeom prst="rect">
            <a:avLst/>
          </a:prstGeom>
        </p:spPr>
        <p:txBody>
          <a:bodyPr wrap="square">
            <a:spAutoFit/>
          </a:bodyPr>
          <a:lstStyle/>
          <a:p>
            <a:r>
              <a:rPr lang="it-IT" sz="4000" b="1" dirty="0">
                <a:latin typeface="CIDFont+F1"/>
                <a:ea typeface="Calibri" panose="020F0502020204030204" pitchFamily="34" charset="0"/>
                <a:cs typeface="CIDFont+F1"/>
              </a:rPr>
              <a:t>AUGUSTINE AVERTSE</a:t>
            </a:r>
          </a:p>
          <a:p>
            <a:r>
              <a:rPr lang="it-IT" sz="4000" b="1" dirty="0">
                <a:latin typeface="CIDFont+F1"/>
                <a:ea typeface="Calibri" panose="020F0502020204030204" pitchFamily="34" charset="0"/>
                <a:cs typeface="CIDFont+F1"/>
              </a:rPr>
              <a:t>Nigeria - 20 gennaio</a:t>
            </a:r>
            <a:endParaRPr lang="it-IT"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descr="Visualizza immagine di origine">
            <a:extLst>
              <a:ext uri="{FF2B5EF4-FFF2-40B4-BE49-F238E27FC236}">
                <a16:creationId xmlns:a16="http://schemas.microsoft.com/office/drawing/2014/main" id="{ED877AF5-6F6C-4E07-8A80-46F7CFC476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425" y="1561127"/>
            <a:ext cx="4373429" cy="3515408"/>
          </a:xfrm>
          <a:prstGeom prst="rect">
            <a:avLst/>
          </a:prstGeom>
          <a:noFill/>
          <a:ln>
            <a:noFill/>
          </a:ln>
        </p:spPr>
      </p:pic>
      <p:sp>
        <p:nvSpPr>
          <p:cNvPr id="2" name="Textfeld 1">
            <a:extLst>
              <a:ext uri="{FF2B5EF4-FFF2-40B4-BE49-F238E27FC236}">
                <a16:creationId xmlns:a16="http://schemas.microsoft.com/office/drawing/2014/main" id="{942708BF-12B3-4790-ACD4-1436AB84877C}"/>
              </a:ext>
            </a:extLst>
          </p:cNvPr>
          <p:cNvSpPr txBox="1"/>
          <p:nvPr/>
        </p:nvSpPr>
        <p:spPr>
          <a:xfrm>
            <a:off x="870146" y="2768211"/>
            <a:ext cx="4714504" cy="2308324"/>
          </a:xfrm>
          <a:prstGeom prst="rect">
            <a:avLst/>
          </a:prstGeom>
          <a:noFill/>
        </p:spPr>
        <p:txBody>
          <a:bodyPr wrap="square" rtlCol="0">
            <a:spAutoFit/>
          </a:bodyPr>
          <a:lstStyle/>
          <a:p>
            <a:pPr marL="285750" indent="-285750">
              <a:buFont typeface="Arial" panose="020B0604020202020204" pitchFamily="34" charset="0"/>
              <a:buChar char="•"/>
            </a:pPr>
            <a:r>
              <a:rPr lang="it-IT" sz="1600" dirty="0"/>
              <a:t>Nella mattina del 20 gennaio 2020, alcuni banditi, forse pastori </a:t>
            </a:r>
            <a:r>
              <a:rPr lang="it-IT" sz="1600" dirty="0" err="1"/>
              <a:t>Fulani</a:t>
            </a:r>
            <a:r>
              <a:rPr lang="it-IT" sz="1600" dirty="0"/>
              <a:t>, hanno assalito la comunità di Abebe, sparando all’impazzata. Nella sparatoria è morto Augustine </a:t>
            </a:r>
            <a:r>
              <a:rPr lang="it-IT" sz="1600" dirty="0" err="1"/>
              <a:t>Avertse</a:t>
            </a:r>
            <a:r>
              <a:rPr lang="it-IT" sz="1600" dirty="0"/>
              <a:t>, il responsabile della comunità cattolica locale di Saint Augustine, nel centro della Nigeria, insieme al padre, </a:t>
            </a:r>
            <a:r>
              <a:rPr lang="it-IT" sz="1600" dirty="0" err="1"/>
              <a:t>Akaa’am</a:t>
            </a:r>
            <a:r>
              <a:rPr lang="it-IT" sz="1600" dirty="0"/>
              <a:t> </a:t>
            </a:r>
            <a:r>
              <a:rPr lang="it-IT" sz="1600" dirty="0" err="1"/>
              <a:t>Avertse</a:t>
            </a:r>
            <a:r>
              <a:rPr lang="it-IT" sz="1600" dirty="0"/>
              <a:t>, e ad altre due persone. </a:t>
            </a:r>
            <a:endParaRPr lang="de-DE" sz="1600" dirty="0"/>
          </a:p>
        </p:txBody>
      </p:sp>
    </p:spTree>
    <p:extLst>
      <p:ext uri="{BB962C8B-B14F-4D97-AF65-F5344CB8AC3E}">
        <p14:creationId xmlns:p14="http://schemas.microsoft.com/office/powerpoint/2010/main" val="376803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305797" y="1071445"/>
            <a:ext cx="5571835" cy="1323439"/>
          </a:xfrm>
          <a:prstGeom prst="rect">
            <a:avLst/>
          </a:prstGeom>
        </p:spPr>
        <p:txBody>
          <a:bodyPr wrap="square">
            <a:spAutoFit/>
          </a:bodyPr>
          <a:lstStyle/>
          <a:p>
            <a:r>
              <a:rPr lang="it-IT" sz="4000" b="1" dirty="0"/>
              <a:t>MICHAEL NNADI</a:t>
            </a:r>
          </a:p>
          <a:p>
            <a:r>
              <a:rPr lang="it-IT" sz="4000" b="1" dirty="0"/>
              <a:t>Nigeria - 1 febbraio </a:t>
            </a:r>
          </a:p>
        </p:txBody>
      </p:sp>
      <p:pic>
        <p:nvPicPr>
          <p:cNvPr id="5" name="Immagine 4" descr="Visualizza immagine di origine">
            <a:extLst>
              <a:ext uri="{FF2B5EF4-FFF2-40B4-BE49-F238E27FC236}">
                <a16:creationId xmlns:a16="http://schemas.microsoft.com/office/drawing/2014/main" id="{4BA277A6-0424-4348-BF2E-087D050C2B74}"/>
              </a:ext>
            </a:extLst>
          </p:cNvPr>
          <p:cNvPicPr/>
          <p:nvPr/>
        </p:nvPicPr>
        <p:blipFill rotWithShape="1">
          <a:blip r:embed="rId2">
            <a:extLst>
              <a:ext uri="{28A0092B-C50C-407E-A947-70E740481C1C}">
                <a14:useLocalDpi xmlns:a14="http://schemas.microsoft.com/office/drawing/2010/main" val="0"/>
              </a:ext>
            </a:extLst>
          </a:blip>
          <a:srcRect l="24000" r="23667"/>
          <a:stretch/>
        </p:blipFill>
        <p:spPr bwMode="auto">
          <a:xfrm>
            <a:off x="547687" y="477228"/>
            <a:ext cx="4630241" cy="5903544"/>
          </a:xfrm>
          <a:prstGeom prst="rect">
            <a:avLst/>
          </a:prstGeom>
          <a:noFill/>
          <a:ln>
            <a:noFill/>
          </a:ln>
          <a:extLst>
            <a:ext uri="{53640926-AAD7-44D8-BBD7-CCE9431645EC}">
              <a14:shadowObscured xmlns:a14="http://schemas.microsoft.com/office/drawing/2010/main"/>
            </a:ext>
          </a:extLst>
        </p:spPr>
      </p:pic>
      <p:sp>
        <p:nvSpPr>
          <p:cNvPr id="2" name="Textfeld 1">
            <a:extLst>
              <a:ext uri="{FF2B5EF4-FFF2-40B4-BE49-F238E27FC236}">
                <a16:creationId xmlns:a16="http://schemas.microsoft.com/office/drawing/2014/main" id="{E4F8B009-07C2-4079-B693-3E38F4B5A9A7}"/>
              </a:ext>
            </a:extLst>
          </p:cNvPr>
          <p:cNvSpPr txBox="1"/>
          <p:nvPr/>
        </p:nvSpPr>
        <p:spPr>
          <a:xfrm>
            <a:off x="6305797" y="3518450"/>
            <a:ext cx="4940135" cy="2862322"/>
          </a:xfrm>
          <a:prstGeom prst="rect">
            <a:avLst/>
          </a:prstGeom>
          <a:noFill/>
        </p:spPr>
        <p:txBody>
          <a:bodyPr wrap="square" rtlCol="0">
            <a:spAutoFit/>
          </a:bodyPr>
          <a:lstStyle/>
          <a:p>
            <a:pPr marL="285750" indent="-285750">
              <a:buFont typeface="Arial" panose="020B0604020202020204" pitchFamily="34" charset="0"/>
              <a:buChar char="•"/>
            </a:pPr>
            <a:r>
              <a:rPr lang="it-IT" dirty="0"/>
              <a:t>Il 1° febbraio 2020 è stato ritrovato il corpo di Michael </a:t>
            </a:r>
            <a:r>
              <a:rPr lang="it-IT" dirty="0" err="1"/>
              <a:t>Nnadi</a:t>
            </a:r>
            <a:r>
              <a:rPr lang="it-IT" dirty="0"/>
              <a:t>, il più giovane (18 anni) dei quattro seminaristi che nella notte dell'8 gennaio erano stati rapiti da uomini armati dal Seminario maggiore del Buon Pastore di </a:t>
            </a:r>
            <a:r>
              <a:rPr lang="it-IT" dirty="0" err="1"/>
              <a:t>Kakau</a:t>
            </a:r>
            <a:r>
              <a:rPr lang="it-IT" dirty="0"/>
              <a:t>, nel nord-ovest della Nigeria. </a:t>
            </a:r>
          </a:p>
          <a:p>
            <a:pPr marL="285750" indent="-285750">
              <a:buFont typeface="Arial" panose="020B0604020202020204" pitchFamily="34" charset="0"/>
              <a:buChar char="•"/>
            </a:pPr>
            <a:r>
              <a:rPr lang="it-IT" dirty="0"/>
              <a:t>Il giovane seminarista “continuava a predicare il Vangelo di Gesù Cristo" ai suoi rapitori. Gli altri tre furono rilasciati.</a:t>
            </a:r>
            <a:endParaRPr lang="de-DE" dirty="0"/>
          </a:p>
        </p:txBody>
      </p:sp>
    </p:spTree>
    <p:extLst>
      <p:ext uri="{BB962C8B-B14F-4D97-AF65-F5344CB8AC3E}">
        <p14:creationId xmlns:p14="http://schemas.microsoft.com/office/powerpoint/2010/main" val="26172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095266" y="4729654"/>
            <a:ext cx="7096734" cy="1938992"/>
          </a:xfrm>
          <a:prstGeom prst="rect">
            <a:avLst/>
          </a:prstGeom>
        </p:spPr>
        <p:txBody>
          <a:bodyPr wrap="square">
            <a:spAutoFit/>
          </a:bodyPr>
          <a:lstStyle/>
          <a:p>
            <a:pPr algn="ctr"/>
            <a:r>
              <a:rPr lang="it-IT" sz="4000" b="1" dirty="0"/>
              <a:t>PHILIPPE YARGA</a:t>
            </a:r>
          </a:p>
          <a:p>
            <a:pPr algn="ctr"/>
            <a:r>
              <a:rPr lang="it-IT" sz="4000" b="1" dirty="0"/>
              <a:t>Burkina Faso  - 16 febbraio </a:t>
            </a:r>
          </a:p>
          <a:p>
            <a:endParaRPr lang="it-IT" sz="4000" dirty="0"/>
          </a:p>
        </p:txBody>
      </p:sp>
      <p:pic>
        <p:nvPicPr>
          <p:cNvPr id="5" name="Immagine 4" descr="Visualizza immagine di origine">
            <a:extLst>
              <a:ext uri="{FF2B5EF4-FFF2-40B4-BE49-F238E27FC236}">
                <a16:creationId xmlns:a16="http://schemas.microsoft.com/office/drawing/2014/main" id="{182A5FA8-453F-4B35-A286-07F683C386C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2170" y="527822"/>
            <a:ext cx="3986728" cy="3712299"/>
          </a:xfrm>
          <a:prstGeom prst="rect">
            <a:avLst/>
          </a:prstGeom>
          <a:noFill/>
          <a:ln>
            <a:noFill/>
          </a:ln>
        </p:spPr>
      </p:pic>
      <p:sp>
        <p:nvSpPr>
          <p:cNvPr id="2" name="Textfeld 1">
            <a:extLst>
              <a:ext uri="{FF2B5EF4-FFF2-40B4-BE49-F238E27FC236}">
                <a16:creationId xmlns:a16="http://schemas.microsoft.com/office/drawing/2014/main" id="{1CEF7B4A-449E-4DF6-A5C9-643D9A5FB9B7}"/>
              </a:ext>
            </a:extLst>
          </p:cNvPr>
          <p:cNvSpPr txBox="1"/>
          <p:nvPr/>
        </p:nvSpPr>
        <p:spPr>
          <a:xfrm>
            <a:off x="961901" y="950026"/>
            <a:ext cx="4358244" cy="3693319"/>
          </a:xfrm>
          <a:prstGeom prst="rect">
            <a:avLst/>
          </a:prstGeom>
          <a:noFill/>
        </p:spPr>
        <p:txBody>
          <a:bodyPr wrap="square" rtlCol="0">
            <a:spAutoFit/>
          </a:bodyPr>
          <a:lstStyle/>
          <a:p>
            <a:pPr marL="285750" indent="-285750">
              <a:buFont typeface="Arial" panose="020B0604020202020204" pitchFamily="34" charset="0"/>
              <a:buChar char="•"/>
            </a:pPr>
            <a:r>
              <a:rPr lang="it-IT" dirty="0"/>
              <a:t>Il catechista Philippe </a:t>
            </a:r>
            <a:r>
              <a:rPr lang="it-IT" dirty="0" err="1"/>
              <a:t>Yarga</a:t>
            </a:r>
            <a:r>
              <a:rPr lang="it-IT" dirty="0"/>
              <a:t> è stato ucciso insieme ad un gruppo di persone di fedi diverse, durante l’assalto jihadista nel villaggio di Pansi, non lontano da </a:t>
            </a:r>
            <a:r>
              <a:rPr lang="it-IT" dirty="0" err="1"/>
              <a:t>Sebba</a:t>
            </a:r>
            <a:r>
              <a:rPr lang="it-IT" dirty="0"/>
              <a:t>, nel nord del Burkina Faso. </a:t>
            </a:r>
          </a:p>
          <a:p>
            <a:pPr marL="285750" indent="-285750">
              <a:buFont typeface="Arial" panose="020B0604020202020204" pitchFamily="34" charset="0"/>
              <a:buChar char="•"/>
            </a:pPr>
            <a:r>
              <a:rPr lang="it-IT" dirty="0"/>
              <a:t>Tra le 24 persone uccise, il catechista cattolico era uno dei primi catechisti inviati in missione quando fu fondata la diocesi di Dori che corrisponde grosso modo alla parte del Sahel del Burkina Faso. </a:t>
            </a:r>
            <a:endParaRPr lang="de-DE" dirty="0"/>
          </a:p>
        </p:txBody>
      </p:sp>
    </p:spTree>
    <p:extLst>
      <p:ext uri="{BB962C8B-B14F-4D97-AF65-F5344CB8AC3E}">
        <p14:creationId xmlns:p14="http://schemas.microsoft.com/office/powerpoint/2010/main" val="1999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13792" y="323853"/>
            <a:ext cx="6538970" cy="1323439"/>
          </a:xfrm>
          <a:prstGeom prst="rect">
            <a:avLst/>
          </a:prstGeom>
        </p:spPr>
        <p:txBody>
          <a:bodyPr wrap="none">
            <a:spAutoFit/>
          </a:bodyPr>
          <a:lstStyle/>
          <a:p>
            <a:r>
              <a:rPr lang="it-IT" sz="4000" b="1" dirty="0"/>
              <a:t>SUOR HENRIETTA ALOKHA </a:t>
            </a:r>
          </a:p>
          <a:p>
            <a:r>
              <a:rPr lang="it-IT" sz="4000" b="1" dirty="0"/>
              <a:t>Nigeria - 15 marzo </a:t>
            </a:r>
          </a:p>
        </p:txBody>
      </p:sp>
      <p:pic>
        <p:nvPicPr>
          <p:cNvPr id="5" name="Immagine 4" descr="Visualizza immagine di origine">
            <a:extLst>
              <a:ext uri="{FF2B5EF4-FFF2-40B4-BE49-F238E27FC236}">
                <a16:creationId xmlns:a16="http://schemas.microsoft.com/office/drawing/2014/main" id="{18319097-6D53-4D9E-8B67-C975B516DEBD}"/>
              </a:ext>
            </a:extLst>
          </p:cNvPr>
          <p:cNvPicPr/>
          <p:nvPr/>
        </p:nvPicPr>
        <p:blipFill rotWithShape="1">
          <a:blip r:embed="rId2" cstate="print">
            <a:extLst>
              <a:ext uri="{28A0092B-C50C-407E-A947-70E740481C1C}">
                <a14:useLocalDpi xmlns:a14="http://schemas.microsoft.com/office/drawing/2010/main" val="0"/>
              </a:ext>
            </a:extLst>
          </a:blip>
          <a:srcRect l="17588" r="12995"/>
          <a:stretch/>
        </p:blipFill>
        <p:spPr bwMode="auto">
          <a:xfrm>
            <a:off x="1060833" y="1960880"/>
            <a:ext cx="5334000" cy="4351020"/>
          </a:xfrm>
          <a:prstGeom prst="rect">
            <a:avLst/>
          </a:prstGeom>
          <a:noFill/>
          <a:ln>
            <a:noFill/>
          </a:ln>
          <a:extLst>
            <a:ext uri="{53640926-AAD7-44D8-BBD7-CCE9431645EC}">
              <a14:shadowObscured xmlns:a14="http://schemas.microsoft.com/office/drawing/2010/main"/>
            </a:ext>
          </a:extLst>
        </p:spPr>
      </p:pic>
      <p:sp>
        <p:nvSpPr>
          <p:cNvPr id="2" name="Textfeld 1">
            <a:extLst>
              <a:ext uri="{FF2B5EF4-FFF2-40B4-BE49-F238E27FC236}">
                <a16:creationId xmlns:a16="http://schemas.microsoft.com/office/drawing/2014/main" id="{5BD4E7E6-EAF9-4DA9-A393-4BFC1F4873E5}"/>
              </a:ext>
            </a:extLst>
          </p:cNvPr>
          <p:cNvSpPr txBox="1"/>
          <p:nvPr/>
        </p:nvSpPr>
        <p:spPr>
          <a:xfrm>
            <a:off x="7137071" y="1647292"/>
            <a:ext cx="3590336" cy="4770537"/>
          </a:xfrm>
          <a:prstGeom prst="rect">
            <a:avLst/>
          </a:prstGeom>
          <a:noFill/>
        </p:spPr>
        <p:txBody>
          <a:bodyPr wrap="square" rtlCol="0">
            <a:spAutoFit/>
          </a:bodyPr>
          <a:lstStyle/>
          <a:p>
            <a:pPr marL="285750" indent="-285750">
              <a:buFont typeface="Arial" panose="020B0604020202020204" pitchFamily="34" charset="0"/>
              <a:buChar char="•"/>
            </a:pPr>
            <a:r>
              <a:rPr lang="it-IT" sz="1600" dirty="0"/>
              <a:t>Suor Henrietta </a:t>
            </a:r>
            <a:r>
              <a:rPr lang="it-IT" sz="1600" dirty="0" err="1"/>
              <a:t>Alokha</a:t>
            </a:r>
            <a:r>
              <a:rPr lang="it-IT" sz="1600" dirty="0"/>
              <a:t>, preside del </a:t>
            </a:r>
            <a:r>
              <a:rPr lang="it-IT" sz="1600" dirty="0" err="1"/>
              <a:t>Bethlehem</a:t>
            </a:r>
            <a:r>
              <a:rPr lang="it-IT" sz="1600" dirty="0"/>
              <a:t> Girls College, nella zona di </a:t>
            </a:r>
            <a:r>
              <a:rPr lang="it-IT" sz="1600" dirty="0" err="1"/>
              <a:t>Abule</a:t>
            </a:r>
            <a:r>
              <a:rPr lang="it-IT" sz="1600" dirty="0"/>
              <a:t> Ado, a Lagos. </a:t>
            </a:r>
          </a:p>
          <a:p>
            <a:pPr marL="285750" indent="-285750">
              <a:buFont typeface="Arial" panose="020B0604020202020204" pitchFamily="34" charset="0"/>
              <a:buChar char="•"/>
            </a:pPr>
            <a:r>
              <a:rPr lang="it-IT" sz="1600" dirty="0"/>
              <a:t>Domenica 15 marzo 2020 durante la santa Messa nella scuola, è avvenuta una forte esplosione, ed è divampato un violento incendio. </a:t>
            </a:r>
          </a:p>
          <a:p>
            <a:pPr marL="285750" indent="-285750">
              <a:buFont typeface="Arial" panose="020B0604020202020204" pitchFamily="34" charset="0"/>
              <a:buChar char="•"/>
            </a:pPr>
            <a:r>
              <a:rPr lang="it-IT" sz="1600" dirty="0"/>
              <a:t>Suor Henrietta si è subito prodigata per aiutare le studentesse a mettersi in salvo, ma quando è stato il suo momento di lasciare i locali, è stata avvolta dalle fiamme e travolta dal crollo dell’edificio.</a:t>
            </a:r>
          </a:p>
          <a:p>
            <a:pPr marL="285750" indent="-285750">
              <a:buFont typeface="Arial" panose="020B0604020202020204" pitchFamily="34" charset="0"/>
              <a:buChar char="•"/>
            </a:pPr>
            <a:r>
              <a:rPr lang="it-IT" sz="1600" dirty="0"/>
              <a:t>Tutti gli studenti della scuola sono sani e salvi, solo alcuni hanno riportato lievi ferite. </a:t>
            </a:r>
            <a:endParaRPr lang="de-DE" sz="1600" dirty="0"/>
          </a:p>
        </p:txBody>
      </p:sp>
    </p:spTree>
    <p:extLst>
      <p:ext uri="{BB962C8B-B14F-4D97-AF65-F5344CB8AC3E}">
        <p14:creationId xmlns:p14="http://schemas.microsoft.com/office/powerpoint/2010/main" val="267906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418607" y="5379513"/>
            <a:ext cx="7941353" cy="1323439"/>
          </a:xfrm>
          <a:prstGeom prst="rect">
            <a:avLst/>
          </a:prstGeom>
        </p:spPr>
        <p:txBody>
          <a:bodyPr wrap="square">
            <a:spAutoFit/>
          </a:bodyPr>
          <a:lstStyle/>
          <a:p>
            <a:r>
              <a:rPr lang="it-IT" sz="4000" b="1" dirty="0"/>
              <a:t>SUOR LYDIE OYANEM NZOUGHE</a:t>
            </a:r>
            <a:endParaRPr lang="it-IT" sz="4000" dirty="0"/>
          </a:p>
          <a:p>
            <a:r>
              <a:rPr lang="it-IT" sz="4000" b="1" dirty="0"/>
              <a:t>Gabon - 19-20 marzo </a:t>
            </a:r>
            <a:endParaRPr lang="it-IT" sz="4000" dirty="0"/>
          </a:p>
        </p:txBody>
      </p:sp>
      <p:pic>
        <p:nvPicPr>
          <p:cNvPr id="4" name="Immagine 3" descr="Visualizza immagine di origine">
            <a:extLst>
              <a:ext uri="{FF2B5EF4-FFF2-40B4-BE49-F238E27FC236}">
                <a16:creationId xmlns:a16="http://schemas.microsoft.com/office/drawing/2014/main" id="{6D24B937-57FF-48E7-9BAC-E951204FD16D}"/>
              </a:ext>
            </a:extLst>
          </p:cNvPr>
          <p:cNvPicPr/>
          <p:nvPr/>
        </p:nvPicPr>
        <p:blipFill rotWithShape="1">
          <a:blip r:embed="rId2" cstate="print">
            <a:extLst>
              <a:ext uri="{28A0092B-C50C-407E-A947-70E740481C1C}">
                <a14:useLocalDpi xmlns:a14="http://schemas.microsoft.com/office/drawing/2010/main" val="0"/>
              </a:ext>
            </a:extLst>
          </a:blip>
          <a:srcRect l="9962"/>
          <a:stretch/>
        </p:blipFill>
        <p:spPr bwMode="auto">
          <a:xfrm>
            <a:off x="5890492" y="816767"/>
            <a:ext cx="5664200" cy="4292600"/>
          </a:xfrm>
          <a:prstGeom prst="rect">
            <a:avLst/>
          </a:prstGeom>
          <a:noFill/>
          <a:ln>
            <a:noFill/>
          </a:ln>
          <a:extLst>
            <a:ext uri="{53640926-AAD7-44D8-BBD7-CCE9431645EC}">
              <a14:shadowObscured xmlns:a14="http://schemas.microsoft.com/office/drawing/2010/main"/>
            </a:ext>
          </a:extLst>
        </p:spPr>
      </p:pic>
      <p:sp>
        <p:nvSpPr>
          <p:cNvPr id="2" name="Textfeld 1">
            <a:extLst>
              <a:ext uri="{FF2B5EF4-FFF2-40B4-BE49-F238E27FC236}">
                <a16:creationId xmlns:a16="http://schemas.microsoft.com/office/drawing/2014/main" id="{836DE1F1-6981-4C9F-A9EA-5B779A6267F8}"/>
              </a:ext>
            </a:extLst>
          </p:cNvPr>
          <p:cNvSpPr txBox="1"/>
          <p:nvPr/>
        </p:nvSpPr>
        <p:spPr>
          <a:xfrm>
            <a:off x="637308" y="816767"/>
            <a:ext cx="3562598" cy="4278094"/>
          </a:xfrm>
          <a:prstGeom prst="rect">
            <a:avLst/>
          </a:prstGeom>
          <a:noFill/>
        </p:spPr>
        <p:txBody>
          <a:bodyPr wrap="square" rtlCol="0">
            <a:spAutoFit/>
          </a:bodyPr>
          <a:lstStyle/>
          <a:p>
            <a:pPr marL="285750" indent="-285750">
              <a:buFont typeface="Arial" panose="020B0604020202020204" pitchFamily="34" charset="0"/>
              <a:buChar char="•"/>
            </a:pPr>
            <a:r>
              <a:rPr lang="it-IT" sz="1600" dirty="0"/>
              <a:t>Suor </a:t>
            </a:r>
            <a:r>
              <a:rPr lang="it-IT" sz="1600" dirty="0" err="1"/>
              <a:t>Lydie</a:t>
            </a:r>
            <a:r>
              <a:rPr lang="it-IT" sz="1600" dirty="0"/>
              <a:t> </a:t>
            </a:r>
            <a:r>
              <a:rPr lang="it-IT" sz="1600" dirty="0" err="1"/>
              <a:t>Oyanem</a:t>
            </a:r>
            <a:r>
              <a:rPr lang="it-IT" sz="1600" dirty="0"/>
              <a:t> </a:t>
            </a:r>
            <a:r>
              <a:rPr lang="it-IT" sz="1600" dirty="0" err="1"/>
              <a:t>Nzoughe</a:t>
            </a:r>
            <a:r>
              <a:rPr lang="it-IT" sz="1600" dirty="0"/>
              <a:t> Nella è stata aggredita e assassinata nella notte mentre si trovava nella sua camera</a:t>
            </a:r>
          </a:p>
          <a:p>
            <a:pPr marL="285750" indent="-285750">
              <a:buFont typeface="Arial" panose="020B0604020202020204" pitchFamily="34" charset="0"/>
              <a:buChar char="•"/>
            </a:pPr>
            <a:r>
              <a:rPr lang="it-IT" sz="1600" dirty="0"/>
              <a:t>Aveva dedicato la sua vita ad accogliere e a prendersi cura degli anziani abbandonati dalle loro famiglie, poveri e senzatetto, nel Centre d’</a:t>
            </a:r>
            <a:r>
              <a:rPr lang="it-IT" sz="1600" dirty="0" err="1"/>
              <a:t>accueil</a:t>
            </a:r>
            <a:r>
              <a:rPr lang="it-IT" sz="1600" dirty="0"/>
              <a:t> Fraternité Saint Jean a Libreville. </a:t>
            </a:r>
          </a:p>
          <a:p>
            <a:pPr marL="285750" indent="-285750">
              <a:buFont typeface="Arial" panose="020B0604020202020204" pitchFamily="34" charset="0"/>
              <a:buChar char="•"/>
            </a:pPr>
            <a:r>
              <a:rPr lang="it-IT" sz="1600" dirty="0"/>
              <a:t>Alcuni oggetti personali e l'automobile della religiosa sono scomparsi. L’autore del crimine si è poi costituito: è una persona che faceva piccoli lavori per la casa. </a:t>
            </a:r>
            <a:endParaRPr lang="de-DE" sz="1600" dirty="0"/>
          </a:p>
        </p:txBody>
      </p:sp>
    </p:spTree>
    <p:extLst>
      <p:ext uri="{BB962C8B-B14F-4D97-AF65-F5344CB8AC3E}">
        <p14:creationId xmlns:p14="http://schemas.microsoft.com/office/powerpoint/2010/main" val="39266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48869" y="947068"/>
            <a:ext cx="5729431" cy="1938992"/>
          </a:xfrm>
          <a:prstGeom prst="rect">
            <a:avLst/>
          </a:prstGeom>
        </p:spPr>
        <p:txBody>
          <a:bodyPr wrap="square">
            <a:spAutoFit/>
          </a:bodyPr>
          <a:lstStyle/>
          <a:p>
            <a:r>
              <a:rPr lang="it-IT" sz="4000" b="1" dirty="0"/>
              <a:t>DON OSCAR JUÁREZ</a:t>
            </a:r>
          </a:p>
          <a:p>
            <a:r>
              <a:rPr lang="it-IT" sz="4000" b="1" dirty="0"/>
              <a:t>Argentina - 15 luglio  </a:t>
            </a:r>
          </a:p>
          <a:p>
            <a:endParaRPr lang="it-IT" sz="4000" dirty="0"/>
          </a:p>
        </p:txBody>
      </p:sp>
      <p:sp>
        <p:nvSpPr>
          <p:cNvPr id="2" name="Textfeld 1">
            <a:extLst>
              <a:ext uri="{FF2B5EF4-FFF2-40B4-BE49-F238E27FC236}">
                <a16:creationId xmlns:a16="http://schemas.microsoft.com/office/drawing/2014/main" id="{1E84827F-907E-4176-9C0A-66D53E2A6E47}"/>
              </a:ext>
            </a:extLst>
          </p:cNvPr>
          <p:cNvSpPr txBox="1"/>
          <p:nvPr/>
        </p:nvSpPr>
        <p:spPr>
          <a:xfrm>
            <a:off x="748869" y="2743200"/>
            <a:ext cx="5830061" cy="3139321"/>
          </a:xfrm>
          <a:prstGeom prst="rect">
            <a:avLst/>
          </a:prstGeom>
          <a:noFill/>
        </p:spPr>
        <p:txBody>
          <a:bodyPr wrap="square" rtlCol="0">
            <a:spAutoFit/>
          </a:bodyPr>
          <a:lstStyle/>
          <a:p>
            <a:pPr marL="285750" indent="-285750">
              <a:buFont typeface="Arial" panose="020B0604020202020204" pitchFamily="34" charset="0"/>
              <a:buChar char="•"/>
            </a:pPr>
            <a:r>
              <a:rPr lang="it-IT" dirty="0"/>
              <a:t>Il sacerdote Oscar Juárez è stato trovato morto da un addetto alle pulizie, all’interno della chiesa di San </a:t>
            </a:r>
            <a:r>
              <a:rPr lang="it-IT" dirty="0" err="1"/>
              <a:t>Martín</a:t>
            </a:r>
            <a:r>
              <a:rPr lang="it-IT" dirty="0"/>
              <a:t> de </a:t>
            </a:r>
            <a:r>
              <a:rPr lang="it-IT" dirty="0" err="1"/>
              <a:t>Porres</a:t>
            </a:r>
            <a:r>
              <a:rPr lang="it-IT" dirty="0"/>
              <a:t>, nella capitale delle provincia di Tucumán, in Argentina</a:t>
            </a:r>
          </a:p>
          <a:p>
            <a:pPr marL="285750" indent="-285750">
              <a:buFont typeface="Arial" panose="020B0604020202020204" pitchFamily="34" charset="0"/>
              <a:buChar char="•"/>
            </a:pPr>
            <a:r>
              <a:rPr lang="it-IT" dirty="0"/>
              <a:t>Il fatto criminale è avvenuto per un tentativo di furto. </a:t>
            </a:r>
          </a:p>
          <a:p>
            <a:pPr marL="285750" indent="-285750">
              <a:buFont typeface="Arial" panose="020B0604020202020204" pitchFamily="34" charset="0"/>
              <a:buChar char="•"/>
            </a:pPr>
            <a:r>
              <a:rPr lang="it-IT" dirty="0"/>
              <a:t>Don Oscar, sacerdote del clero secolare, era nato il 6 febbraio 1953 a San Miguel de Tucumán ed era sacerdote dal 1979. Era stato anche Professore in Seminario e presso l'Istituto Superiore di Cultura Religiosa.</a:t>
            </a:r>
            <a:endParaRPr lang="de-DE" dirty="0"/>
          </a:p>
        </p:txBody>
      </p:sp>
      <p:pic>
        <p:nvPicPr>
          <p:cNvPr id="6" name="Grafik 5">
            <a:extLst>
              <a:ext uri="{FF2B5EF4-FFF2-40B4-BE49-F238E27FC236}">
                <a16:creationId xmlns:a16="http://schemas.microsoft.com/office/drawing/2014/main" id="{B900A816-7014-4A1A-8C43-3718D31EB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415" y="1461942"/>
            <a:ext cx="4565142" cy="4420579"/>
          </a:xfrm>
          <a:prstGeom prst="rect">
            <a:avLst/>
          </a:prstGeom>
        </p:spPr>
      </p:pic>
    </p:spTree>
    <p:extLst>
      <p:ext uri="{BB962C8B-B14F-4D97-AF65-F5344CB8AC3E}">
        <p14:creationId xmlns:p14="http://schemas.microsoft.com/office/powerpoint/2010/main" val="24586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70661" y="381317"/>
            <a:ext cx="8622272" cy="1323439"/>
          </a:xfrm>
          <a:prstGeom prst="rect">
            <a:avLst/>
          </a:prstGeom>
        </p:spPr>
        <p:txBody>
          <a:bodyPr wrap="square">
            <a:spAutoFit/>
          </a:bodyPr>
          <a:lstStyle/>
          <a:p>
            <a:r>
              <a:rPr lang="it-IT" sz="4000" b="1" dirty="0"/>
              <a:t>DON RICARDO ANTONIO CORTÉZ</a:t>
            </a:r>
          </a:p>
          <a:p>
            <a:r>
              <a:rPr lang="it-IT" sz="4000" b="1" dirty="0"/>
              <a:t>El Salvador - 7 agosto </a:t>
            </a:r>
            <a:endParaRPr lang="it-IT" sz="4000" dirty="0"/>
          </a:p>
        </p:txBody>
      </p:sp>
      <p:pic>
        <p:nvPicPr>
          <p:cNvPr id="5" name="Immagine 4" descr="Risultato immagine per Don Ricardo Antonio Cortéz ">
            <a:extLst>
              <a:ext uri="{FF2B5EF4-FFF2-40B4-BE49-F238E27FC236}">
                <a16:creationId xmlns:a16="http://schemas.microsoft.com/office/drawing/2014/main" id="{7A346338-3F57-4CA9-AA3A-104927C271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33787" y="1995055"/>
            <a:ext cx="6972299" cy="4149187"/>
          </a:xfrm>
          <a:prstGeom prst="rect">
            <a:avLst/>
          </a:prstGeom>
          <a:noFill/>
          <a:ln>
            <a:noFill/>
          </a:ln>
        </p:spPr>
      </p:pic>
      <p:sp>
        <p:nvSpPr>
          <p:cNvPr id="2" name="Textfeld 1">
            <a:extLst>
              <a:ext uri="{FF2B5EF4-FFF2-40B4-BE49-F238E27FC236}">
                <a16:creationId xmlns:a16="http://schemas.microsoft.com/office/drawing/2014/main" id="{D63CA4FF-B522-4DC1-B507-7FD6FC867B4A}"/>
              </a:ext>
            </a:extLst>
          </p:cNvPr>
          <p:cNvSpPr txBox="1"/>
          <p:nvPr/>
        </p:nvSpPr>
        <p:spPr>
          <a:xfrm>
            <a:off x="285914" y="2358590"/>
            <a:ext cx="3588279" cy="3785652"/>
          </a:xfrm>
          <a:prstGeom prst="rect">
            <a:avLst/>
          </a:prstGeom>
          <a:noFill/>
        </p:spPr>
        <p:txBody>
          <a:bodyPr wrap="square" rtlCol="0">
            <a:spAutoFit/>
          </a:bodyPr>
          <a:lstStyle/>
          <a:p>
            <a:pPr marL="285750" indent="-285750">
              <a:buFont typeface="Arial" panose="020B0604020202020204" pitchFamily="34" charset="0"/>
              <a:buChar char="•"/>
            </a:pPr>
            <a:r>
              <a:rPr lang="it-IT" sz="1600" dirty="0"/>
              <a:t>P. Ricardo Antonio </a:t>
            </a:r>
            <a:r>
              <a:rPr lang="it-IT" sz="1600" dirty="0" err="1"/>
              <a:t>Cortéz</a:t>
            </a:r>
            <a:r>
              <a:rPr lang="it-IT" sz="1600" dirty="0"/>
              <a:t>, è stato assassinato a colpi di arma da fuoco durante una sparatoria avvenuta sull'autostrada El </a:t>
            </a:r>
            <a:r>
              <a:rPr lang="it-IT" sz="1600" dirty="0" err="1"/>
              <a:t>Litoral</a:t>
            </a:r>
            <a:r>
              <a:rPr lang="it-IT" sz="1600" dirty="0"/>
              <a:t>, che collega San Salvador con la zona costiera orientale. </a:t>
            </a:r>
          </a:p>
          <a:p>
            <a:pPr marL="285750" indent="-285750">
              <a:buFont typeface="Arial" panose="020B0604020202020204" pitchFamily="34" charset="0"/>
              <a:buChar char="•"/>
            </a:pPr>
            <a:r>
              <a:rPr lang="it-IT" sz="1600" dirty="0"/>
              <a:t>El Salvador è considerato uno dei paesi più violenti al mondo dove si registrano i più alti tassi di omicidi. </a:t>
            </a:r>
          </a:p>
          <a:p>
            <a:pPr marL="285750" indent="-285750">
              <a:buFont typeface="Arial" panose="020B0604020202020204" pitchFamily="34" charset="0"/>
              <a:buChar char="•"/>
            </a:pPr>
            <a:r>
              <a:rPr lang="it-IT" sz="1600" dirty="0"/>
              <a:t>P. Ricardo era il Rettore del Seminario maggiore di Santiago de </a:t>
            </a:r>
            <a:r>
              <a:rPr lang="it-IT" sz="1600" dirty="0" err="1"/>
              <a:t>María</a:t>
            </a:r>
            <a:r>
              <a:rPr lang="it-IT" sz="1600" dirty="0"/>
              <a:t> di </a:t>
            </a:r>
            <a:r>
              <a:rPr lang="it-IT" sz="1600" dirty="0" err="1"/>
              <a:t>Zacatecoluca</a:t>
            </a:r>
            <a:r>
              <a:rPr lang="it-IT" sz="1600" dirty="0"/>
              <a:t>.</a:t>
            </a:r>
            <a:endParaRPr lang="de-DE" sz="1600" dirty="0"/>
          </a:p>
        </p:txBody>
      </p:sp>
    </p:spTree>
    <p:extLst>
      <p:ext uri="{BB962C8B-B14F-4D97-AF65-F5344CB8AC3E}">
        <p14:creationId xmlns:p14="http://schemas.microsoft.com/office/powerpoint/2010/main" val="416378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ezione">
  <a:themeElements>
    <a:clrScheme name="Sezion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ezion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1792</Words>
  <Application>Microsoft Office PowerPoint</Application>
  <PresentationFormat>Breitbild</PresentationFormat>
  <Paragraphs>93</Paragraphs>
  <Slides>21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Century Gothic</vt:lpstr>
      <vt:lpstr>CIDFont+F1</vt:lpstr>
      <vt:lpstr>Wingdings 3</vt:lpstr>
      <vt:lpstr>Sezione</vt:lpstr>
      <vt:lpstr>  MISSIONARI E OPERATORI PASTORALI UCCISI NEL 2020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DON-CLAUDIO</dc:creator>
  <cp:lastModifiedBy>Missio - Ufficio missionario</cp:lastModifiedBy>
  <cp:revision>265</cp:revision>
  <dcterms:created xsi:type="dcterms:W3CDTF">2015-02-27T14:42:26Z</dcterms:created>
  <dcterms:modified xsi:type="dcterms:W3CDTF">2021-03-03T15:26:01Z</dcterms:modified>
</cp:coreProperties>
</file>