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97" r:id="rId3"/>
    <p:sldId id="299" r:id="rId4"/>
    <p:sldId id="300" r:id="rId5"/>
    <p:sldId id="303" r:id="rId6"/>
    <p:sldId id="305" r:id="rId7"/>
    <p:sldId id="306" r:id="rId8"/>
    <p:sldId id="310" r:id="rId9"/>
    <p:sldId id="308" r:id="rId10"/>
    <p:sldId id="311" r:id="rId11"/>
    <p:sldId id="314" r:id="rId12"/>
    <p:sldId id="313" r:id="rId13"/>
    <p:sldId id="328" r:id="rId14"/>
    <p:sldId id="316" r:id="rId15"/>
    <p:sldId id="336" r:id="rId16"/>
    <p:sldId id="330" r:id="rId17"/>
    <p:sldId id="318" r:id="rId18"/>
    <p:sldId id="319" r:id="rId19"/>
    <p:sldId id="321" r:id="rId20"/>
    <p:sldId id="332" r:id="rId21"/>
    <p:sldId id="333" r:id="rId22"/>
    <p:sldId id="323" r:id="rId23"/>
    <p:sldId id="324" r:id="rId24"/>
    <p:sldId id="326" r:id="rId25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2963F"/>
    <a:srgbClr val="235B79"/>
    <a:srgbClr val="366B87"/>
    <a:srgbClr val="D9E9C9"/>
    <a:srgbClr val="F0F6E9"/>
    <a:srgbClr val="A4D7DC"/>
    <a:srgbClr val="AECA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68" autoAdjust="0"/>
    <p:restoredTop sz="94660"/>
  </p:normalViewPr>
  <p:slideViewPr>
    <p:cSldViewPr snapToGrid="0" snapToObjects="1">
      <p:cViewPr varScale="1">
        <p:scale>
          <a:sx n="105" d="100"/>
          <a:sy n="105" d="100"/>
        </p:scale>
        <p:origin x="66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ssian Lanz" userId="4f328b69-fb91-45f7-9b39-f27f3e4df9f1" providerId="ADAL" clId="{CB0CD00B-2D56-4910-8400-8B0AD502991D}"/>
    <pc:docChg chg="custSel delSld modSld">
      <pc:chgData name="Kassian Lanz" userId="4f328b69-fb91-45f7-9b39-f27f3e4df9f1" providerId="ADAL" clId="{CB0CD00B-2D56-4910-8400-8B0AD502991D}" dt="2026-05-18T10:42:38.888" v="26" actId="2696"/>
      <pc:docMkLst>
        <pc:docMk/>
      </pc:docMkLst>
      <pc:sldChg chg="del">
        <pc:chgData name="Kassian Lanz" userId="4f328b69-fb91-45f7-9b39-f27f3e4df9f1" providerId="ADAL" clId="{CB0CD00B-2D56-4910-8400-8B0AD502991D}" dt="2026-05-18T10:40:49.857" v="0" actId="2696"/>
        <pc:sldMkLst>
          <pc:docMk/>
          <pc:sldMk cId="3062603591" sldId="296"/>
        </pc:sldMkLst>
      </pc:sldChg>
      <pc:sldChg chg="del">
        <pc:chgData name="Kassian Lanz" userId="4f328b69-fb91-45f7-9b39-f27f3e4df9f1" providerId="ADAL" clId="{CB0CD00B-2D56-4910-8400-8B0AD502991D}" dt="2026-05-18T10:40:53.936" v="1" actId="2696"/>
        <pc:sldMkLst>
          <pc:docMk/>
          <pc:sldMk cId="4168226764" sldId="298"/>
        </pc:sldMkLst>
      </pc:sldChg>
      <pc:sldChg chg="addSp delSp modSp mod">
        <pc:chgData name="Kassian Lanz" userId="4f328b69-fb91-45f7-9b39-f27f3e4df9f1" providerId="ADAL" clId="{CB0CD00B-2D56-4910-8400-8B0AD502991D}" dt="2026-05-18T10:41:04.042" v="3" actId="478"/>
        <pc:sldMkLst>
          <pc:docMk/>
          <pc:sldMk cId="3829000921" sldId="299"/>
        </pc:sldMkLst>
        <pc:spChg chg="del">
          <ac:chgData name="Kassian Lanz" userId="4f328b69-fb91-45f7-9b39-f27f3e4df9f1" providerId="ADAL" clId="{CB0CD00B-2D56-4910-8400-8B0AD502991D}" dt="2026-05-18T10:41:00.623" v="2" actId="478"/>
          <ac:spMkLst>
            <pc:docMk/>
            <pc:sldMk cId="3829000921" sldId="299"/>
            <ac:spMk id="3" creationId="{6E51F969-B76E-344B-4515-8AAD34039E89}"/>
          </ac:spMkLst>
        </pc:spChg>
        <pc:spChg chg="add del mod">
          <ac:chgData name="Kassian Lanz" userId="4f328b69-fb91-45f7-9b39-f27f3e4df9f1" providerId="ADAL" clId="{CB0CD00B-2D56-4910-8400-8B0AD502991D}" dt="2026-05-18T10:41:04.042" v="3" actId="478"/>
          <ac:spMkLst>
            <pc:docMk/>
            <pc:sldMk cId="3829000921" sldId="299"/>
            <ac:spMk id="5" creationId="{0B081B37-698C-758A-2DC6-5DB3A21AEE9C}"/>
          </ac:spMkLst>
        </pc:spChg>
      </pc:sldChg>
      <pc:sldChg chg="del">
        <pc:chgData name="Kassian Lanz" userId="4f328b69-fb91-45f7-9b39-f27f3e4df9f1" providerId="ADAL" clId="{CB0CD00B-2D56-4910-8400-8B0AD502991D}" dt="2026-05-18T10:41:07.783" v="4" actId="2696"/>
        <pc:sldMkLst>
          <pc:docMk/>
          <pc:sldMk cId="117885571" sldId="302"/>
        </pc:sldMkLst>
      </pc:sldChg>
      <pc:sldChg chg="del">
        <pc:chgData name="Kassian Lanz" userId="4f328b69-fb91-45f7-9b39-f27f3e4df9f1" providerId="ADAL" clId="{CB0CD00B-2D56-4910-8400-8B0AD502991D}" dt="2026-05-18T10:41:12.356" v="5" actId="2696"/>
        <pc:sldMkLst>
          <pc:docMk/>
          <pc:sldMk cId="1650721091" sldId="304"/>
        </pc:sldMkLst>
      </pc:sldChg>
      <pc:sldChg chg="addSp delSp modSp mod">
        <pc:chgData name="Kassian Lanz" userId="4f328b69-fb91-45f7-9b39-f27f3e4df9f1" providerId="ADAL" clId="{CB0CD00B-2D56-4910-8400-8B0AD502991D}" dt="2026-05-18T10:41:17.130" v="7" actId="478"/>
        <pc:sldMkLst>
          <pc:docMk/>
          <pc:sldMk cId="2143378598" sldId="305"/>
        </pc:sldMkLst>
        <pc:spChg chg="add del mod">
          <ac:chgData name="Kassian Lanz" userId="4f328b69-fb91-45f7-9b39-f27f3e4df9f1" providerId="ADAL" clId="{CB0CD00B-2D56-4910-8400-8B0AD502991D}" dt="2026-05-18T10:41:17.130" v="7" actId="478"/>
          <ac:spMkLst>
            <pc:docMk/>
            <pc:sldMk cId="2143378598" sldId="305"/>
            <ac:spMk id="3" creationId="{5FBA0428-378D-7215-AA41-04530E907712}"/>
          </ac:spMkLst>
        </pc:spChg>
        <pc:spChg chg="del">
          <ac:chgData name="Kassian Lanz" userId="4f328b69-fb91-45f7-9b39-f27f3e4df9f1" providerId="ADAL" clId="{CB0CD00B-2D56-4910-8400-8B0AD502991D}" dt="2026-05-18T10:41:16.077" v="6" actId="478"/>
          <ac:spMkLst>
            <pc:docMk/>
            <pc:sldMk cId="2143378598" sldId="305"/>
            <ac:spMk id="5" creationId="{9ABD0EA1-875A-02DF-8BC1-73D5295BC93F}"/>
          </ac:spMkLst>
        </pc:spChg>
      </pc:sldChg>
      <pc:sldChg chg="del">
        <pc:chgData name="Kassian Lanz" userId="4f328b69-fb91-45f7-9b39-f27f3e4df9f1" providerId="ADAL" clId="{CB0CD00B-2D56-4910-8400-8B0AD502991D}" dt="2026-05-18T10:41:20.691" v="8" actId="2696"/>
        <pc:sldMkLst>
          <pc:docMk/>
          <pc:sldMk cId="52032334" sldId="307"/>
        </pc:sldMkLst>
      </pc:sldChg>
      <pc:sldChg chg="del">
        <pc:chgData name="Kassian Lanz" userId="4f328b69-fb91-45f7-9b39-f27f3e4df9f1" providerId="ADAL" clId="{CB0CD00B-2D56-4910-8400-8B0AD502991D}" dt="2026-05-18T10:41:32.298" v="11" actId="2696"/>
        <pc:sldMkLst>
          <pc:docMk/>
          <pc:sldMk cId="3454294057" sldId="309"/>
        </pc:sldMkLst>
      </pc:sldChg>
      <pc:sldChg chg="addSp delSp modSp mod">
        <pc:chgData name="Kassian Lanz" userId="4f328b69-fb91-45f7-9b39-f27f3e4df9f1" providerId="ADAL" clId="{CB0CD00B-2D56-4910-8400-8B0AD502991D}" dt="2026-05-18T10:41:25.532" v="10" actId="478"/>
        <pc:sldMkLst>
          <pc:docMk/>
          <pc:sldMk cId="4143288901" sldId="310"/>
        </pc:sldMkLst>
        <pc:spChg chg="add del mod">
          <ac:chgData name="Kassian Lanz" userId="4f328b69-fb91-45f7-9b39-f27f3e4df9f1" providerId="ADAL" clId="{CB0CD00B-2D56-4910-8400-8B0AD502991D}" dt="2026-05-18T10:41:25.532" v="10" actId="478"/>
          <ac:spMkLst>
            <pc:docMk/>
            <pc:sldMk cId="4143288901" sldId="310"/>
            <ac:spMk id="3" creationId="{AD5BF811-912D-16F7-EAE6-5E8C22DF0A62}"/>
          </ac:spMkLst>
        </pc:spChg>
        <pc:spChg chg="del">
          <ac:chgData name="Kassian Lanz" userId="4f328b69-fb91-45f7-9b39-f27f3e4df9f1" providerId="ADAL" clId="{CB0CD00B-2D56-4910-8400-8B0AD502991D}" dt="2026-05-18T10:41:23.757" v="9" actId="478"/>
          <ac:spMkLst>
            <pc:docMk/>
            <pc:sldMk cId="4143288901" sldId="310"/>
            <ac:spMk id="5" creationId="{0E80BD3B-59D9-CC66-175B-E069795FDB3D}"/>
          </ac:spMkLst>
        </pc:spChg>
      </pc:sldChg>
      <pc:sldChg chg="del">
        <pc:chgData name="Kassian Lanz" userId="4f328b69-fb91-45f7-9b39-f27f3e4df9f1" providerId="ADAL" clId="{CB0CD00B-2D56-4910-8400-8B0AD502991D}" dt="2026-05-18T10:41:37.622" v="12" actId="2696"/>
        <pc:sldMkLst>
          <pc:docMk/>
          <pc:sldMk cId="3077354483" sldId="312"/>
        </pc:sldMkLst>
      </pc:sldChg>
      <pc:sldChg chg="delSp modSp mod">
        <pc:chgData name="Kassian Lanz" userId="4f328b69-fb91-45f7-9b39-f27f3e4df9f1" providerId="ADAL" clId="{CB0CD00B-2D56-4910-8400-8B0AD502991D}" dt="2026-05-18T10:41:43.355" v="14" actId="478"/>
        <pc:sldMkLst>
          <pc:docMk/>
          <pc:sldMk cId="1604903091" sldId="314"/>
        </pc:sldMkLst>
        <pc:spChg chg="del mod">
          <ac:chgData name="Kassian Lanz" userId="4f328b69-fb91-45f7-9b39-f27f3e4df9f1" providerId="ADAL" clId="{CB0CD00B-2D56-4910-8400-8B0AD502991D}" dt="2026-05-18T10:41:43.355" v="14" actId="478"/>
          <ac:spMkLst>
            <pc:docMk/>
            <pc:sldMk cId="1604903091" sldId="314"/>
            <ac:spMk id="3" creationId="{775B019F-DC9F-DC4B-751C-43E13A835BBC}"/>
          </ac:spMkLst>
        </pc:spChg>
      </pc:sldChg>
      <pc:sldChg chg="del">
        <pc:chgData name="Kassian Lanz" userId="4f328b69-fb91-45f7-9b39-f27f3e4df9f1" providerId="ADAL" clId="{CB0CD00B-2D56-4910-8400-8B0AD502991D}" dt="2026-05-18T10:42:05.966" v="17" actId="2696"/>
        <pc:sldMkLst>
          <pc:docMk/>
          <pc:sldMk cId="2157974657" sldId="317"/>
        </pc:sldMkLst>
      </pc:sldChg>
      <pc:sldChg chg="addSp delSp modSp mod">
        <pc:chgData name="Kassian Lanz" userId="4f328b69-fb91-45f7-9b39-f27f3e4df9f1" providerId="ADAL" clId="{CB0CD00B-2D56-4910-8400-8B0AD502991D}" dt="2026-05-18T10:42:17.882" v="21" actId="478"/>
        <pc:sldMkLst>
          <pc:docMk/>
          <pc:sldMk cId="2294760233" sldId="318"/>
        </pc:sldMkLst>
        <pc:spChg chg="add del mod">
          <ac:chgData name="Kassian Lanz" userId="4f328b69-fb91-45f7-9b39-f27f3e4df9f1" providerId="ADAL" clId="{CB0CD00B-2D56-4910-8400-8B0AD502991D}" dt="2026-05-18T10:42:17.882" v="21" actId="478"/>
          <ac:spMkLst>
            <pc:docMk/>
            <pc:sldMk cId="2294760233" sldId="318"/>
            <ac:spMk id="3" creationId="{E512D253-BE99-27C2-727F-C0AB3348E198}"/>
          </ac:spMkLst>
        </pc:spChg>
        <pc:spChg chg="del">
          <ac:chgData name="Kassian Lanz" userId="4f328b69-fb91-45f7-9b39-f27f3e4df9f1" providerId="ADAL" clId="{CB0CD00B-2D56-4910-8400-8B0AD502991D}" dt="2026-05-18T10:42:17.106" v="20" actId="478"/>
          <ac:spMkLst>
            <pc:docMk/>
            <pc:sldMk cId="2294760233" sldId="318"/>
            <ac:spMk id="5" creationId="{FF0C0461-B8FE-24F9-C2FF-06680040CB68}"/>
          </ac:spMkLst>
        </pc:spChg>
      </pc:sldChg>
      <pc:sldChg chg="del">
        <pc:chgData name="Kassian Lanz" userId="4f328b69-fb91-45f7-9b39-f27f3e4df9f1" providerId="ADAL" clId="{CB0CD00B-2D56-4910-8400-8B0AD502991D}" dt="2026-05-18T10:42:22.458" v="22" actId="2696"/>
        <pc:sldMkLst>
          <pc:docMk/>
          <pc:sldMk cId="2309165281" sldId="320"/>
        </pc:sldMkLst>
      </pc:sldChg>
      <pc:sldChg chg="del">
        <pc:chgData name="Kassian Lanz" userId="4f328b69-fb91-45f7-9b39-f27f3e4df9f1" providerId="ADAL" clId="{CB0CD00B-2D56-4910-8400-8B0AD502991D}" dt="2026-05-18T10:42:26.855" v="23" actId="2696"/>
        <pc:sldMkLst>
          <pc:docMk/>
          <pc:sldMk cId="3757063648" sldId="322"/>
        </pc:sldMkLst>
      </pc:sldChg>
      <pc:sldChg chg="del">
        <pc:chgData name="Kassian Lanz" userId="4f328b69-fb91-45f7-9b39-f27f3e4df9f1" providerId="ADAL" clId="{CB0CD00B-2D56-4910-8400-8B0AD502991D}" dt="2026-05-18T10:42:35.136" v="25" actId="2696"/>
        <pc:sldMkLst>
          <pc:docMk/>
          <pc:sldMk cId="709017764" sldId="325"/>
        </pc:sldMkLst>
      </pc:sldChg>
      <pc:sldChg chg="del">
        <pc:chgData name="Kassian Lanz" userId="4f328b69-fb91-45f7-9b39-f27f3e4df9f1" providerId="ADAL" clId="{CB0CD00B-2D56-4910-8400-8B0AD502991D}" dt="2026-05-18T10:42:38.888" v="26" actId="2696"/>
        <pc:sldMkLst>
          <pc:docMk/>
          <pc:sldMk cId="1935442228" sldId="327"/>
        </pc:sldMkLst>
      </pc:sldChg>
      <pc:sldChg chg="del">
        <pc:chgData name="Kassian Lanz" userId="4f328b69-fb91-45f7-9b39-f27f3e4df9f1" providerId="ADAL" clId="{CB0CD00B-2D56-4910-8400-8B0AD502991D}" dt="2026-05-18T10:42:02.042" v="16" actId="2696"/>
        <pc:sldMkLst>
          <pc:docMk/>
          <pc:sldMk cId="3856127582" sldId="329"/>
        </pc:sldMkLst>
      </pc:sldChg>
      <pc:sldChg chg="del">
        <pc:chgData name="Kassian Lanz" userId="4f328b69-fb91-45f7-9b39-f27f3e4df9f1" providerId="ADAL" clId="{CB0CD00B-2D56-4910-8400-8B0AD502991D}" dt="2026-05-18T10:42:12.068" v="19" actId="2696"/>
        <pc:sldMkLst>
          <pc:docMk/>
          <pc:sldMk cId="3613016548" sldId="331"/>
        </pc:sldMkLst>
      </pc:sldChg>
      <pc:sldChg chg="del">
        <pc:chgData name="Kassian Lanz" userId="4f328b69-fb91-45f7-9b39-f27f3e4df9f1" providerId="ADAL" clId="{CB0CD00B-2D56-4910-8400-8B0AD502991D}" dt="2026-05-18T10:42:30.715" v="24" actId="2696"/>
        <pc:sldMkLst>
          <pc:docMk/>
          <pc:sldMk cId="689150847" sldId="334"/>
        </pc:sldMkLst>
      </pc:sldChg>
      <pc:sldChg chg="del">
        <pc:chgData name="Kassian Lanz" userId="4f328b69-fb91-45f7-9b39-f27f3e4df9f1" providerId="ADAL" clId="{CB0CD00B-2D56-4910-8400-8B0AD502991D}" dt="2026-05-18T10:41:46.535" v="15" actId="2696"/>
        <pc:sldMkLst>
          <pc:docMk/>
          <pc:sldMk cId="3668752853" sldId="335"/>
        </pc:sldMkLst>
      </pc:sldChg>
      <pc:sldChg chg="del">
        <pc:chgData name="Kassian Lanz" userId="4f328b69-fb91-45f7-9b39-f27f3e4df9f1" providerId="ADAL" clId="{CB0CD00B-2D56-4910-8400-8B0AD502991D}" dt="2026-05-18T10:42:08.818" v="18" actId="2696"/>
        <pc:sldMkLst>
          <pc:docMk/>
          <pc:sldMk cId="1916813868" sldId="33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73072" y="1223961"/>
            <a:ext cx="6400800" cy="2205039"/>
          </a:xfrm>
        </p:spPr>
        <p:txBody>
          <a:bodyPr/>
          <a:lstStyle>
            <a:lvl1pPr>
              <a:defRPr b="1">
                <a:solidFill>
                  <a:srgbClr val="366B87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7307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52963F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F1FB6DD-772B-F8FA-1D41-02C8879D3E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69100"/>
            <a:ext cx="4960189" cy="511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235B79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52963F"/>
                </a:solidFill>
              </a:defRPr>
            </a:lvl1pPr>
            <a:lvl2pPr>
              <a:defRPr>
                <a:solidFill>
                  <a:srgbClr val="52963F"/>
                </a:solidFill>
              </a:defRPr>
            </a:lvl2pPr>
            <a:lvl3pPr>
              <a:defRPr>
                <a:solidFill>
                  <a:srgbClr val="52963F"/>
                </a:solidFill>
              </a:defRPr>
            </a:lvl3pPr>
            <a:lvl4pPr>
              <a:defRPr>
                <a:solidFill>
                  <a:srgbClr val="52963F"/>
                </a:solidFill>
              </a:defRPr>
            </a:lvl4pPr>
            <a:lvl5pPr>
              <a:defRPr>
                <a:solidFill>
                  <a:srgbClr val="52963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20EBD52-C908-59C6-7466-3FD5F85B67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35136" y="0"/>
            <a:ext cx="2783042" cy="287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A129798-C0D0-FC7E-E040-A744C079B8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Pastoralteams </a:t>
            </a:r>
            <a:br>
              <a:rPr lang="de-DE" dirty="0"/>
            </a:br>
            <a:r>
              <a:rPr lang="de-DE" dirty="0"/>
              <a:t>in der Diözese Bozen-Brixen</a:t>
            </a:r>
            <a:br>
              <a:rPr lang="de-DE" dirty="0"/>
            </a:br>
            <a:endParaRPr lang="de-DE" dirty="0"/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44BA16F6-651B-47A2-630D-D7037CA9DB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Gemeinsam Verantwortung tragen</a:t>
            </a:r>
          </a:p>
          <a:p>
            <a:endParaRPr lang="de-DE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4059E9-B991-991B-BDE7-B2BF20629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Möglichkeit 2: </a:t>
            </a:r>
            <a:r>
              <a:rPr lang="de-DE" dirty="0" err="1"/>
              <a:t>Teamwahl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9C61A03-7188-2E5C-0995-01582FB19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6025896" cy="4525963"/>
          </a:xfrm>
        </p:spPr>
        <p:txBody>
          <a:bodyPr/>
          <a:lstStyle/>
          <a:p>
            <a:r>
              <a:rPr lang="de-DE" dirty="0"/>
              <a:t>Vor allem für kleinere Pfarreien</a:t>
            </a:r>
          </a:p>
          <a:p>
            <a:r>
              <a:rPr lang="de-DE" dirty="0"/>
              <a:t>Das gesamte Team stellt sich gemeinsam zur Wahl</a:t>
            </a:r>
          </a:p>
          <a:p>
            <a:r>
              <a:rPr lang="de-DE" dirty="0"/>
              <a:t>Bestätigende Wahl durch die Pfarrgemeinde</a:t>
            </a:r>
          </a:p>
          <a:p>
            <a:r>
              <a:rPr lang="de-DE" dirty="0"/>
              <a:t>Mischform: PGR und Pastoralteam werden in </a:t>
            </a:r>
            <a:r>
              <a:rPr lang="de-DE" dirty="0" err="1"/>
              <a:t>Teamwahl</a:t>
            </a:r>
            <a:r>
              <a:rPr lang="de-DE" dirty="0"/>
              <a:t> bestätigt</a:t>
            </a:r>
          </a:p>
        </p:txBody>
      </p:sp>
      <p:pic>
        <p:nvPicPr>
          <p:cNvPr id="4" name="Grafik 3" descr="Ein Bild, das Zeichnung, Entwurf, Haus, Nacht enthält.&#10;&#10;KI-generierte Inhalte können fehlerhaft sein.">
            <a:extLst>
              <a:ext uri="{FF2B5EF4-FFF2-40B4-BE49-F238E27FC236}">
                <a16:creationId xmlns:a16="http://schemas.microsoft.com/office/drawing/2014/main" id="{5DD42F11-2628-EFE7-8609-73D1834080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707" y="1600200"/>
            <a:ext cx="2894272" cy="2226364"/>
          </a:xfrm>
          <a:prstGeom prst="rect">
            <a:avLst/>
          </a:prstGeom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CAA93CE9-BADE-950B-E7CA-F9CAC17D3AAA}"/>
              </a:ext>
            </a:extLst>
          </p:cNvPr>
          <p:cNvGrpSpPr/>
          <p:nvPr/>
        </p:nvGrpSpPr>
        <p:grpSpPr>
          <a:xfrm>
            <a:off x="7294006" y="4589860"/>
            <a:ext cx="2028973" cy="2100741"/>
            <a:chOff x="4903302" y="1821754"/>
            <a:chExt cx="3207938" cy="3747327"/>
          </a:xfrm>
        </p:grpSpPr>
        <p:pic>
          <p:nvPicPr>
            <p:cNvPr id="6" name="Grafik 5" descr="Ein Bild, das Zeichnung, Kunst, Darstellung enthält.&#10;&#10;KI-generierte Inhalte können fehlerhaft sein.">
              <a:extLst>
                <a:ext uri="{FF2B5EF4-FFF2-40B4-BE49-F238E27FC236}">
                  <a16:creationId xmlns:a16="http://schemas.microsoft.com/office/drawing/2014/main" id="{E624469A-E827-8B27-EF8F-A5084B6A7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3302" y="1821754"/>
              <a:ext cx="2385396" cy="2679017"/>
            </a:xfrm>
            <a:prstGeom prst="rect">
              <a:avLst/>
            </a:prstGeom>
          </p:spPr>
        </p:pic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15A7C885-6C31-BEEF-CB5F-7CC46773A197}"/>
                </a:ext>
              </a:extLst>
            </p:cNvPr>
            <p:cNvSpPr txBox="1"/>
            <p:nvPr/>
          </p:nvSpPr>
          <p:spPr>
            <a:xfrm>
              <a:off x="5122451" y="4523741"/>
              <a:ext cx="2988789" cy="1045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/>
                <a:t>Pastoralteam</a:t>
              </a:r>
              <a:br>
                <a:rPr lang="de-DE" dirty="0"/>
              </a:br>
              <a:r>
                <a:rPr lang="de-DE" dirty="0"/>
                <a:t>Team pastorale</a:t>
              </a:r>
            </a:p>
          </p:txBody>
        </p:sp>
      </p:grp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4BF32535-EA75-A88D-BCC5-656AF9292D15}"/>
              </a:ext>
            </a:extLst>
          </p:cNvPr>
          <p:cNvCxnSpPr>
            <a:cxnSpLocks/>
          </p:cNvCxnSpPr>
          <p:nvPr/>
        </p:nvCxnSpPr>
        <p:spPr>
          <a:xfrm>
            <a:off x="8128681" y="3842436"/>
            <a:ext cx="0" cy="8074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71865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B8D92F-284F-C429-E6DB-E4FED1EC28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Verhältnis-bestimmungen</a:t>
            </a:r>
          </a:p>
        </p:txBody>
      </p:sp>
    </p:spTree>
    <p:extLst>
      <p:ext uri="{BB962C8B-B14F-4D97-AF65-F5344CB8AC3E}">
        <p14:creationId xmlns:p14="http://schemas.microsoft.com/office/powerpoint/2010/main" val="1604903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5AF405-63CA-4F61-683B-95234325B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Verhältnis PGR und Pastoralteam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97D892-D440-EE22-8449-FB221D699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108" y="4172703"/>
            <a:ext cx="4928616" cy="13772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/>
              <a:t>Analyse und Richtungsentscheidungen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96E132B6-B851-2580-F2D6-AE55795DFC3D}"/>
              </a:ext>
            </a:extLst>
          </p:cNvPr>
          <p:cNvGrpSpPr/>
          <p:nvPr/>
        </p:nvGrpSpPr>
        <p:grpSpPr>
          <a:xfrm>
            <a:off x="765273" y="1471888"/>
            <a:ext cx="3646928" cy="2556495"/>
            <a:chOff x="0" y="1184428"/>
            <a:chExt cx="4604915" cy="3906909"/>
          </a:xfrm>
        </p:grpSpPr>
        <p:pic>
          <p:nvPicPr>
            <p:cNvPr id="8" name="Grafik 7" descr="Ein Bild, das Kunst, Zeichnung, Tanz enthält.&#10;&#10;KI-generierte Inhalte können fehlerhaft sein.">
              <a:extLst>
                <a:ext uri="{FF2B5EF4-FFF2-40B4-BE49-F238E27FC236}">
                  <a16:creationId xmlns:a16="http://schemas.microsoft.com/office/drawing/2014/main" id="{7018186F-C1DA-0F52-0042-38DA9822A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184428"/>
              <a:ext cx="4604915" cy="3390553"/>
            </a:xfrm>
            <a:prstGeom prst="rect">
              <a:avLst/>
            </a:prstGeom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EC25C4E4-3D28-D72B-ACE8-E7E2422FDE8B}"/>
                </a:ext>
              </a:extLst>
            </p:cNvPr>
            <p:cNvSpPr txBox="1"/>
            <p:nvPr/>
          </p:nvSpPr>
          <p:spPr>
            <a:xfrm>
              <a:off x="980442" y="4385807"/>
              <a:ext cx="2644030" cy="705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b="1" dirty="0"/>
                <a:t>PGR - CPP</a:t>
              </a: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D9D9BD4F-BED3-1388-2841-053FD63856ED}"/>
              </a:ext>
            </a:extLst>
          </p:cNvPr>
          <p:cNvGrpSpPr/>
          <p:nvPr/>
        </p:nvGrpSpPr>
        <p:grpSpPr>
          <a:xfrm>
            <a:off x="6347427" y="1658467"/>
            <a:ext cx="2339373" cy="2272866"/>
            <a:chOff x="4903302" y="1821754"/>
            <a:chExt cx="3207938" cy="3747327"/>
          </a:xfrm>
        </p:grpSpPr>
        <p:pic>
          <p:nvPicPr>
            <p:cNvPr id="11" name="Grafik 10" descr="Ein Bild, das Zeichnung, Kunst, Darstellung enthält.&#10;&#10;KI-generierte Inhalte können fehlerhaft sein.">
              <a:extLst>
                <a:ext uri="{FF2B5EF4-FFF2-40B4-BE49-F238E27FC236}">
                  <a16:creationId xmlns:a16="http://schemas.microsoft.com/office/drawing/2014/main" id="{C7863FEA-BBE3-D96C-FE86-38267539D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3302" y="1821754"/>
              <a:ext cx="2385396" cy="2679017"/>
            </a:xfrm>
            <a:prstGeom prst="rect">
              <a:avLst/>
            </a:prstGeom>
          </p:spPr>
        </p:pic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F5B6537B-302C-32E2-24DA-A3C02F52CB26}"/>
                </a:ext>
              </a:extLst>
            </p:cNvPr>
            <p:cNvSpPr txBox="1"/>
            <p:nvPr/>
          </p:nvSpPr>
          <p:spPr>
            <a:xfrm>
              <a:off x="5122451" y="4523741"/>
              <a:ext cx="2988789" cy="1045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/>
                <a:t>Pastoralteam</a:t>
              </a:r>
              <a:br>
                <a:rPr lang="de-DE" dirty="0"/>
              </a:br>
              <a:r>
                <a:rPr lang="de-DE" dirty="0"/>
                <a:t>Team pastorale</a:t>
              </a:r>
            </a:p>
          </p:txBody>
        </p:sp>
      </p:grp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BEA19379-8E1B-AAF1-9834-C3F2E8C9B246}"/>
              </a:ext>
            </a:extLst>
          </p:cNvPr>
          <p:cNvSpPr txBox="1">
            <a:spLocks/>
          </p:cNvSpPr>
          <p:nvPr/>
        </p:nvSpPr>
        <p:spPr>
          <a:xfrm>
            <a:off x="6432942" y="4172703"/>
            <a:ext cx="3126432" cy="1219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52963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52963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52963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52963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52963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/>
              <a:t>Umsetzung und Koordination</a:t>
            </a: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7FFEBEF4-4A0F-F3CD-3634-027ADECF3432}"/>
              </a:ext>
            </a:extLst>
          </p:cNvPr>
          <p:cNvSpPr txBox="1">
            <a:spLocks/>
          </p:cNvSpPr>
          <p:nvPr/>
        </p:nvSpPr>
        <p:spPr>
          <a:xfrm>
            <a:off x="2743130" y="5790773"/>
            <a:ext cx="5430608" cy="756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52963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52963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52963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52963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52963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/>
              <a:t>Gemeinsame Verantwortung</a:t>
            </a:r>
          </a:p>
        </p:txBody>
      </p:sp>
    </p:spTree>
    <p:extLst>
      <p:ext uri="{BB962C8B-B14F-4D97-AF65-F5344CB8AC3E}">
        <p14:creationId xmlns:p14="http://schemas.microsoft.com/office/powerpoint/2010/main" val="30458003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4C9E77-D6B4-57B1-834B-79DF9E8EA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Hilfreicher</a:t>
            </a:r>
            <a:r>
              <a:rPr lang="it-IT" dirty="0"/>
              <a:t> </a:t>
            </a:r>
            <a:r>
              <a:rPr lang="it-IT" dirty="0" err="1"/>
              <a:t>Vergleich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D2C7ED2-7648-DCD6-D9B8-390F60E5A1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b="1" dirty="0"/>
              <a:t>Pfarrgemeinderat ↔ Parlament</a:t>
            </a:r>
          </a:p>
          <a:p>
            <a:pPr lvl="1"/>
            <a:r>
              <a:rPr lang="de-DE" dirty="0"/>
              <a:t>analysiert </a:t>
            </a:r>
          </a:p>
          <a:p>
            <a:pPr lvl="1"/>
            <a:r>
              <a:rPr lang="de-DE" dirty="0"/>
              <a:t>diskutiert </a:t>
            </a:r>
          </a:p>
          <a:p>
            <a:pPr lvl="1"/>
            <a:r>
              <a:rPr lang="de-DE" dirty="0"/>
              <a:t>entscheidet Richtungen </a:t>
            </a:r>
          </a:p>
          <a:p>
            <a:r>
              <a:rPr lang="de-DE" b="1" dirty="0"/>
              <a:t>Pastoralteam ↔ Regierung</a:t>
            </a:r>
          </a:p>
          <a:p>
            <a:pPr lvl="1"/>
            <a:r>
              <a:rPr lang="de-DE" dirty="0"/>
              <a:t>setzt um </a:t>
            </a:r>
          </a:p>
          <a:p>
            <a:pPr lvl="1"/>
            <a:r>
              <a:rPr lang="de-DE" dirty="0"/>
              <a:t>koordiniert </a:t>
            </a:r>
          </a:p>
          <a:p>
            <a:pPr lvl="1"/>
            <a:r>
              <a:rPr lang="de-DE" dirty="0"/>
              <a:t>organisiert den Alltag</a:t>
            </a:r>
          </a:p>
          <a:p>
            <a:endParaRPr lang="de-DE" dirty="0"/>
          </a:p>
        </p:txBody>
      </p:sp>
      <p:pic>
        <p:nvPicPr>
          <p:cNvPr id="5" name="Grafik 4" descr="Ein Bild, das Kunst, Zeichnung, Tanz enthält.&#10;&#10;KI-generierte Inhalte können fehlerhaft sein.">
            <a:extLst>
              <a:ext uri="{FF2B5EF4-FFF2-40B4-BE49-F238E27FC236}">
                <a16:creationId xmlns:a16="http://schemas.microsoft.com/office/drawing/2014/main" id="{1543C2CB-08BB-D291-BC6A-D72CC75991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815" y="3863181"/>
            <a:ext cx="3646928" cy="2218616"/>
          </a:xfrm>
          <a:prstGeom prst="rect">
            <a:avLst/>
          </a:prstGeom>
        </p:spPr>
      </p:pic>
      <p:pic>
        <p:nvPicPr>
          <p:cNvPr id="8" name="Grafik 7" descr="Ein Bild, das Zeichnung, Kunst, Darstellung enthält.&#10;&#10;KI-generierte Inhalte können fehlerhaft sein.">
            <a:extLst>
              <a:ext uri="{FF2B5EF4-FFF2-40B4-BE49-F238E27FC236}">
                <a16:creationId xmlns:a16="http://schemas.microsoft.com/office/drawing/2014/main" id="{1691DBFD-E635-579F-2736-2E4379346D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916" y="1804096"/>
            <a:ext cx="1739538" cy="162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478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5B74E5-2825-3C83-B3B0-0FA8ED00B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Zusammenarbeit mit dem Pfarrer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D9E5236-A3DF-9DB1-3FAB-52F2A3785A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Pfarrer trägt Letztverantwortung</a:t>
            </a:r>
          </a:p>
          <a:p>
            <a:r>
              <a:rPr lang="de-DE" dirty="0"/>
              <a:t>Pastoralteam organisiert den Alltag vor Ort</a:t>
            </a:r>
          </a:p>
          <a:p>
            <a:r>
              <a:rPr lang="de-DE" dirty="0"/>
              <a:t>Laufende Information des Pfarrers</a:t>
            </a:r>
          </a:p>
          <a:p>
            <a:r>
              <a:rPr lang="de-DE" dirty="0"/>
              <a:t>Pastoralteams und PGR können sich eigenständig treffen </a:t>
            </a:r>
          </a:p>
          <a:p>
            <a:r>
              <a:rPr lang="de-DE" dirty="0"/>
              <a:t>Bei wichtigen Entscheidungen: </a:t>
            </a:r>
          </a:p>
          <a:p>
            <a:pPr lvl="1"/>
            <a:r>
              <a:rPr lang="de-DE" dirty="0"/>
              <a:t>Einbindung des Pfarrers Pflicht!</a:t>
            </a:r>
          </a:p>
        </p:txBody>
      </p:sp>
      <p:pic>
        <p:nvPicPr>
          <p:cNvPr id="4" name="Grafik 3" descr="Ein Bild, das Zeichnung, Kunst, Darstellung enthält.&#10;&#10;KI-generierte Inhalte können fehlerhaft sein.">
            <a:extLst>
              <a:ext uri="{FF2B5EF4-FFF2-40B4-BE49-F238E27FC236}">
                <a16:creationId xmlns:a16="http://schemas.microsoft.com/office/drawing/2014/main" id="{5B1DF5C7-B367-D0DE-1B53-A07B73F42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728" y="3414793"/>
            <a:ext cx="2477897" cy="2314605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E86E7E23-D45A-A1A8-AD09-048E7E2E8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456" y="3706048"/>
            <a:ext cx="1076471" cy="2105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B700C261-6EEE-FB7A-2456-BA31395E38C7}"/>
              </a:ext>
            </a:extLst>
          </p:cNvPr>
          <p:cNvCxnSpPr/>
          <p:nvPr/>
        </p:nvCxnSpPr>
        <p:spPr>
          <a:xfrm>
            <a:off x="8421624" y="4572095"/>
            <a:ext cx="65836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97660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52F216-6D64-F6F6-4B40-2C183268C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Zusammenarbeit in der Seelsorgeeinheit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F512098-5ECE-52CF-C854-E3BCBE117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600200"/>
            <a:ext cx="6324600" cy="4525963"/>
          </a:xfrm>
        </p:spPr>
        <p:txBody>
          <a:bodyPr>
            <a:normAutofit lnSpcReduction="10000"/>
          </a:bodyPr>
          <a:lstStyle/>
          <a:p>
            <a:r>
              <a:rPr lang="de-DE" dirty="0"/>
              <a:t>Die Pfarrei wird durch den Vorsitzenden oder die Vorsitzende im </a:t>
            </a:r>
            <a:r>
              <a:rPr lang="de-DE" dirty="0" err="1"/>
              <a:t>Pfarreienrat</a:t>
            </a:r>
            <a:r>
              <a:rPr lang="de-DE" dirty="0"/>
              <a:t> vertreten</a:t>
            </a:r>
          </a:p>
          <a:p>
            <a:r>
              <a:rPr lang="de-DE" dirty="0"/>
              <a:t>Eine zweite Person kann zusätzlich die Pfarrei im </a:t>
            </a:r>
            <a:r>
              <a:rPr lang="de-DE" dirty="0" err="1"/>
              <a:t>Pfarreienrat</a:t>
            </a:r>
            <a:r>
              <a:rPr lang="de-DE" dirty="0"/>
              <a:t> vertreten</a:t>
            </a:r>
          </a:p>
          <a:p>
            <a:r>
              <a:rPr lang="de-DE" dirty="0"/>
              <a:t>Die Seelsorgeeinheit vernetzt die Beauftragten der Pastoralteams in den verschiedenen Bereichen</a:t>
            </a:r>
          </a:p>
        </p:txBody>
      </p:sp>
      <p:pic>
        <p:nvPicPr>
          <p:cNvPr id="4" name="Grafik 3" descr="Ein Bild, das draußen, Kunst, Kirche enthält.&#10;&#10;KI-generierte Inhalte können fehlerhaft sein.">
            <a:extLst>
              <a:ext uri="{FF2B5EF4-FFF2-40B4-BE49-F238E27FC236}">
                <a16:creationId xmlns:a16="http://schemas.microsoft.com/office/drawing/2014/main" id="{F7433679-34FC-5A1C-8375-EFCB3043CC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636" y="2348314"/>
            <a:ext cx="1410638" cy="1420296"/>
          </a:xfrm>
          <a:prstGeom prst="rect">
            <a:avLst/>
          </a:prstGeom>
        </p:spPr>
      </p:pic>
      <p:pic>
        <p:nvPicPr>
          <p:cNvPr id="5" name="Grafik 4" descr="Ein Bild, das Entwurf, Haus, Gebäude, Schwarzweiß enthält.&#10;&#10;KI-generierte Inhalte können fehlerhaft sein.">
            <a:extLst>
              <a:ext uri="{FF2B5EF4-FFF2-40B4-BE49-F238E27FC236}">
                <a16:creationId xmlns:a16="http://schemas.microsoft.com/office/drawing/2014/main" id="{195EE9D7-D75C-119E-DD18-E21FB0ADF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843" y="1899404"/>
            <a:ext cx="2459840" cy="1892185"/>
          </a:xfrm>
          <a:prstGeom prst="rect">
            <a:avLst/>
          </a:prstGeom>
        </p:spPr>
      </p:pic>
      <p:pic>
        <p:nvPicPr>
          <p:cNvPr id="6" name="Grafik 5" descr="Ein Bild, das Entwurf, Haus, Gebäude, Schwarzweiß enthält.&#10;&#10;KI-generierte Inhalte können fehlerhaft sein.">
            <a:extLst>
              <a:ext uri="{FF2B5EF4-FFF2-40B4-BE49-F238E27FC236}">
                <a16:creationId xmlns:a16="http://schemas.microsoft.com/office/drawing/2014/main" id="{33E7724C-12F7-3C22-FC5A-BCFB223D27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12874" y="3930462"/>
            <a:ext cx="2459840" cy="1892185"/>
          </a:xfrm>
          <a:prstGeom prst="rect">
            <a:avLst/>
          </a:prstGeom>
        </p:spPr>
      </p:pic>
      <p:pic>
        <p:nvPicPr>
          <p:cNvPr id="7" name="Grafik 6" descr="Ein Bild, das Zeichnung, Grafiken, Kunst, Typografie enthält.&#10;&#10;KI-generierte Inhalte können fehlerhaft sein.">
            <a:extLst>
              <a:ext uri="{FF2B5EF4-FFF2-40B4-BE49-F238E27FC236}">
                <a16:creationId xmlns:a16="http://schemas.microsoft.com/office/drawing/2014/main" id="{6B228ED5-FA08-25B8-5FF5-D181CC53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543" y="3421307"/>
            <a:ext cx="2086359" cy="1688380"/>
          </a:xfrm>
          <a:prstGeom prst="rect">
            <a:avLst/>
          </a:prstGeom>
        </p:spPr>
      </p:pic>
      <p:pic>
        <p:nvPicPr>
          <p:cNvPr id="8" name="Grafik 7" descr="Ein Bild, das draußen, Kunst, Kirche enthält.&#10;&#10;KI-generierte Inhalte können fehlerhaft sein.">
            <a:extLst>
              <a:ext uri="{FF2B5EF4-FFF2-40B4-BE49-F238E27FC236}">
                <a16:creationId xmlns:a16="http://schemas.microsoft.com/office/drawing/2014/main" id="{1813B384-EA80-4B61-3457-457D4A5224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01723" y="5196458"/>
            <a:ext cx="1410638" cy="1420296"/>
          </a:xfrm>
          <a:prstGeom prst="rect">
            <a:avLst/>
          </a:prstGeom>
        </p:spPr>
      </p:pic>
      <p:pic>
        <p:nvPicPr>
          <p:cNvPr id="9" name="Grafik 8" descr="Ein Bild, das Zeichnung, Entwurf, Haus, Nacht enthält.&#10;&#10;KI-generierte Inhalte können fehlerhaft sein.">
            <a:extLst>
              <a:ext uri="{FF2B5EF4-FFF2-40B4-BE49-F238E27FC236}">
                <a16:creationId xmlns:a16="http://schemas.microsoft.com/office/drawing/2014/main" id="{CCA48BB1-A3C2-0F30-4329-0092A38B10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361" y="4793424"/>
            <a:ext cx="2894272" cy="222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D72A87-5EE6-5E40-07AF-F15C411A9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Arbeitsweise</a:t>
            </a:r>
            <a:r>
              <a:rPr lang="it-IT" dirty="0"/>
              <a:t> </a:t>
            </a:r>
            <a:r>
              <a:rPr lang="it-IT" dirty="0" err="1"/>
              <a:t>des</a:t>
            </a:r>
            <a:r>
              <a:rPr lang="it-IT" dirty="0"/>
              <a:t> Teams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2DF2A29-07AE-9FE0-29AC-D09A087DD9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Keine zusätzlichen Sitzungen um der Sitzungen willen</a:t>
            </a:r>
          </a:p>
          <a:p>
            <a:r>
              <a:rPr lang="de-DE" dirty="0"/>
              <a:t>Treffen nur wenn nötig</a:t>
            </a:r>
          </a:p>
          <a:p>
            <a:r>
              <a:rPr lang="de-DE" dirty="0"/>
              <a:t>Vieles direkt und unkompliziert</a:t>
            </a:r>
          </a:p>
          <a:p>
            <a:r>
              <a:rPr lang="de-DE" dirty="0"/>
              <a:t>Kurze Wege:</a:t>
            </a:r>
          </a:p>
          <a:p>
            <a:pPr lvl="1"/>
            <a:r>
              <a:rPr lang="de-DE" dirty="0"/>
              <a:t>Gespräch</a:t>
            </a:r>
          </a:p>
          <a:p>
            <a:pPr lvl="1"/>
            <a:r>
              <a:rPr lang="de-DE" dirty="0"/>
              <a:t>Telefonkurze </a:t>
            </a:r>
          </a:p>
          <a:p>
            <a:pPr lvl="1"/>
            <a:r>
              <a:rPr lang="de-DE" dirty="0"/>
              <a:t>Abstimmung</a:t>
            </a:r>
          </a:p>
          <a:p>
            <a:r>
              <a:rPr lang="de-DE" dirty="0"/>
              <a:t>Ziel: effiziente Zusammenarbeit</a:t>
            </a:r>
          </a:p>
        </p:txBody>
      </p:sp>
    </p:spTree>
    <p:extLst>
      <p:ext uri="{BB962C8B-B14F-4D97-AF65-F5344CB8AC3E}">
        <p14:creationId xmlns:p14="http://schemas.microsoft.com/office/powerpoint/2010/main" val="5234249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CD43EBB-F265-0635-2A8F-1D1EC53706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Aufgaben-beschreibungen</a:t>
            </a:r>
          </a:p>
        </p:txBody>
      </p:sp>
    </p:spTree>
    <p:extLst>
      <p:ext uri="{BB962C8B-B14F-4D97-AF65-F5344CB8AC3E}">
        <p14:creationId xmlns:p14="http://schemas.microsoft.com/office/powerpoint/2010/main" val="22947602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5737AE-94C3-3E03-B71C-FB7EA38E5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Warum Aufgabenbeschreibungen?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D7D5847-C8D5-4C2F-8C2A-171A744DB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2025" y="2562225"/>
            <a:ext cx="7219950" cy="4525963"/>
          </a:xfrm>
        </p:spPr>
        <p:txBody>
          <a:bodyPr/>
          <a:lstStyle/>
          <a:p>
            <a:r>
              <a:rPr lang="de-DE" dirty="0"/>
              <a:t>Klarheit und Verlässlichkeit</a:t>
            </a:r>
          </a:p>
          <a:p>
            <a:r>
              <a:rPr lang="de-DE" dirty="0"/>
              <a:t>Sichtbare Zuständigkeiten</a:t>
            </a:r>
          </a:p>
          <a:p>
            <a:r>
              <a:rPr lang="de-DE" dirty="0"/>
              <a:t>Erleichterte Zusammenarbeit</a:t>
            </a:r>
          </a:p>
          <a:p>
            <a:r>
              <a:rPr lang="de-DE" dirty="0"/>
              <a:t>Erleichterte Übergabe bei Nachfolge</a:t>
            </a:r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11CF91E-E7B3-5CF5-3020-B601FCD41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12658">
            <a:off x="7909828" y="3304370"/>
            <a:ext cx="4251797" cy="413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0832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F0EAED-DC8C-651F-C1D9-252705B4B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Ausgangspunkt:  „Landkarte“ der Pfarrei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982084A-4066-8EE1-CCFA-9C51AACE7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7572375" cy="4525963"/>
          </a:xfrm>
        </p:spPr>
        <p:txBody>
          <a:bodyPr>
            <a:normAutofit fontScale="85000" lnSpcReduction="20000"/>
          </a:bodyPr>
          <a:lstStyle/>
          <a:p>
            <a:r>
              <a:rPr lang="de-DE" dirty="0"/>
              <a:t>Tätigkeiten und Gruppen erfassen</a:t>
            </a:r>
          </a:p>
          <a:p>
            <a:r>
              <a:rPr lang="de-DE" dirty="0"/>
              <a:t>Verantwortliche benennen</a:t>
            </a:r>
          </a:p>
          <a:p>
            <a:r>
              <a:rPr lang="de-DE" dirty="0"/>
              <a:t>Aufgaben zuordnen</a:t>
            </a:r>
          </a:p>
          <a:p>
            <a:r>
              <a:rPr lang="de-DE" dirty="0"/>
              <a:t>Tätigkeiten werden den Bereichen zugeordnet</a:t>
            </a:r>
          </a:p>
          <a:p>
            <a:r>
              <a:rPr lang="de-DE" dirty="0"/>
              <a:t>Verantwortliche im Pastoralteam halten Verbindung</a:t>
            </a:r>
          </a:p>
          <a:p>
            <a:r>
              <a:rPr lang="de-DE" dirty="0"/>
              <a:t>Ziel:</a:t>
            </a:r>
          </a:p>
          <a:p>
            <a:pPr lvl="1"/>
            <a:r>
              <a:rPr lang="de-DE" dirty="0"/>
              <a:t>Koordinieren</a:t>
            </a:r>
          </a:p>
          <a:p>
            <a:pPr lvl="1"/>
            <a:r>
              <a:rPr lang="de-DE" dirty="0"/>
              <a:t>Begleiten</a:t>
            </a:r>
          </a:p>
          <a:p>
            <a:pPr lvl="1"/>
            <a:r>
              <a:rPr lang="de-DE" dirty="0"/>
              <a:t>Vernetzen</a:t>
            </a:r>
          </a:p>
          <a:p>
            <a:pPr lvl="1"/>
            <a:r>
              <a:rPr lang="de-DE" dirty="0"/>
              <a:t>Überblick sichern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01650FC-84AB-4703-2468-0214730DE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48610">
            <a:off x="7658299" y="3412617"/>
            <a:ext cx="4595879" cy="352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15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255A0D-1BA2-BE2D-0D0C-4B01DA6FF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Der Auftrag des Bischofs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1EA19E9-14D4-C625-CDEA-20A6B5E59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10328"/>
          </a:xfrm>
        </p:spPr>
        <p:txBody>
          <a:bodyPr>
            <a:normAutofit fontScale="92500" lnSpcReduction="10000"/>
          </a:bodyPr>
          <a:lstStyle/>
          <a:p>
            <a:r>
              <a:rPr lang="de-DE" dirty="0"/>
              <a:t>Pastoralteams in allen Pfarreien ab den PGR-Wahlen 2026</a:t>
            </a:r>
          </a:p>
          <a:p>
            <a:r>
              <a:rPr lang="de-DE" dirty="0"/>
              <a:t>Jede Pfarrei bildet ein Pastoralteam</a:t>
            </a:r>
          </a:p>
          <a:p>
            <a:r>
              <a:rPr lang="de-DE" dirty="0"/>
              <a:t>Falls nötig: gemeinsames Team mehrerer Pfarreien</a:t>
            </a:r>
          </a:p>
          <a:p>
            <a:r>
              <a:rPr lang="de-DE" dirty="0"/>
              <a:t>Meldung der Mitglieder innerhalb von 3 Monaten</a:t>
            </a:r>
          </a:p>
          <a:p>
            <a:r>
              <a:rPr lang="de-DE" dirty="0"/>
              <a:t>Aufgabenbeschreibungen innerhalb von 6 Monaten</a:t>
            </a:r>
          </a:p>
          <a:p>
            <a:r>
              <a:rPr lang="de-DE" dirty="0"/>
              <a:t>Beauftragung der Teams durch den Ordinarius (Generalvikar)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6E773E9-7E8F-9590-B8F1-BD02D8E02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0742">
            <a:off x="8809802" y="3504266"/>
            <a:ext cx="330069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428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7753326-ACF7-3271-19DF-D6562A19CE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912" b="22263"/>
          <a:stretch>
            <a:fillRect/>
          </a:stretch>
        </p:blipFill>
        <p:spPr>
          <a:xfrm>
            <a:off x="20" y="10"/>
            <a:ext cx="12188805" cy="6857990"/>
          </a:xfrm>
          <a:prstGeom prst="rect">
            <a:avLst/>
          </a:prstGeom>
          <a:noFill/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E61BE94-FD60-A0EE-9F19-B716B67C0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5039" y="393913"/>
            <a:ext cx="3349358" cy="206706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8B0EE18-45DE-35E7-2144-C145A671F5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5947" y="4832224"/>
            <a:ext cx="6400129" cy="129098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5E068A3-DD1C-576C-BE09-4C73310C2E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620" y="3955164"/>
            <a:ext cx="4033246" cy="233338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082D1F5-3A7D-1008-2772-B52F57E573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621" y="1260909"/>
            <a:ext cx="4355572" cy="164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960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D95BBEB1-9F30-16D1-04E2-1086BB7BB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Unterstützung durch die Diözese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161C1DE-7799-3681-FC60-6E970E11DD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Vorlage für Aufgabenbeschreibungen</a:t>
            </a:r>
          </a:p>
          <a:p>
            <a:r>
              <a:rPr lang="de-DE" dirty="0"/>
              <a:t>Anpassbar an jede Pfarrei</a:t>
            </a:r>
          </a:p>
          <a:p>
            <a:pPr lvl="1"/>
            <a:r>
              <a:rPr lang="de-DE" dirty="0"/>
              <a:t>Flexible Gestaltung</a:t>
            </a:r>
          </a:p>
          <a:p>
            <a:pPr lvl="1"/>
            <a:r>
              <a:rPr lang="de-DE" dirty="0"/>
              <a:t>Unterschiedliche Größe der Pfarreien berücksichtigen</a:t>
            </a:r>
          </a:p>
          <a:p>
            <a:r>
              <a:rPr lang="de-DE" dirty="0"/>
              <a:t>Unterstützung durch das Seelsorgeamt</a:t>
            </a:r>
          </a:p>
          <a:p>
            <a:r>
              <a:rPr lang="de-DE" dirty="0"/>
              <a:t>Beauftragung durch Generalvikar erfolgt auf Grundlage der Aufgabenbeschreibung</a:t>
            </a:r>
          </a:p>
        </p:txBody>
      </p:sp>
    </p:spTree>
    <p:extLst>
      <p:ext uri="{BB962C8B-B14F-4D97-AF65-F5344CB8AC3E}">
        <p14:creationId xmlns:p14="http://schemas.microsoft.com/office/powerpoint/2010/main" val="5292954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8C218FFB-A9CD-3F65-5869-DCCEA5C2F5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Schlussgedanken</a:t>
            </a:r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4895E743-021B-F8A2-F928-0434B9D9C3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e-DE" sz="4400" b="1" dirty="0" err="1"/>
              <a:t>Considerazioni</a:t>
            </a:r>
            <a:r>
              <a:rPr lang="de-DE" sz="4400" b="1" dirty="0"/>
              <a:t> </a:t>
            </a:r>
            <a:r>
              <a:rPr lang="de-DE" sz="4400" b="1" dirty="0" err="1"/>
              <a:t>finali</a:t>
            </a:r>
            <a:endParaRPr lang="de-DE" sz="4400" b="1" dirty="0"/>
          </a:p>
        </p:txBody>
      </p:sp>
    </p:spTree>
    <p:extLst>
      <p:ext uri="{BB962C8B-B14F-4D97-AF65-F5344CB8AC3E}">
        <p14:creationId xmlns:p14="http://schemas.microsoft.com/office/powerpoint/2010/main" val="2553748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BB9125-6DB8-6B9A-CAEA-AD56D78CC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Erfahrungen aus der Praxis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4A78BAA-07F0-F684-607B-DBA718F400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975" y="2466975"/>
            <a:ext cx="8229600" cy="3724275"/>
          </a:xfrm>
        </p:spPr>
        <p:txBody>
          <a:bodyPr/>
          <a:lstStyle/>
          <a:p>
            <a:r>
              <a:rPr lang="it-IT" dirty="0"/>
              <a:t>Viele positive </a:t>
            </a:r>
            <a:r>
              <a:rPr lang="it-IT" dirty="0" err="1"/>
              <a:t>Erfahrungen</a:t>
            </a:r>
            <a:r>
              <a:rPr lang="it-IT" dirty="0"/>
              <a:t>: </a:t>
            </a:r>
            <a:r>
              <a:rPr lang="it-IT" dirty="0" err="1"/>
              <a:t>bereits</a:t>
            </a:r>
            <a:r>
              <a:rPr lang="it-IT" dirty="0"/>
              <a:t> </a:t>
            </a:r>
            <a:r>
              <a:rPr lang="it-IT" dirty="0" err="1"/>
              <a:t>ein</a:t>
            </a:r>
            <a:r>
              <a:rPr lang="it-IT" dirty="0"/>
              <a:t> </a:t>
            </a:r>
            <a:r>
              <a:rPr lang="it-IT" dirty="0" err="1"/>
              <a:t>drittel</a:t>
            </a:r>
            <a:r>
              <a:rPr lang="it-IT" dirty="0"/>
              <a:t> </a:t>
            </a:r>
            <a:r>
              <a:rPr lang="it-IT" dirty="0" err="1"/>
              <a:t>der</a:t>
            </a:r>
            <a:r>
              <a:rPr lang="it-IT" dirty="0"/>
              <a:t> </a:t>
            </a:r>
            <a:r>
              <a:rPr lang="it-IT" dirty="0" err="1"/>
              <a:t>Pfarreien</a:t>
            </a:r>
            <a:r>
              <a:rPr lang="it-IT" dirty="0"/>
              <a:t> </a:t>
            </a:r>
            <a:r>
              <a:rPr lang="it-IT" dirty="0" err="1"/>
              <a:t>haben</a:t>
            </a:r>
            <a:r>
              <a:rPr lang="it-IT" dirty="0"/>
              <a:t> </a:t>
            </a:r>
            <a:r>
              <a:rPr lang="it-IT" dirty="0" err="1"/>
              <a:t>ein</a:t>
            </a:r>
            <a:r>
              <a:rPr lang="it-IT" dirty="0"/>
              <a:t> </a:t>
            </a:r>
            <a:r>
              <a:rPr lang="it-IT" dirty="0" err="1"/>
              <a:t>Pastoralteam</a:t>
            </a:r>
            <a:endParaRPr lang="it-IT" dirty="0"/>
          </a:p>
          <a:p>
            <a:r>
              <a:rPr lang="it-IT" dirty="0"/>
              <a:t>Die </a:t>
            </a:r>
            <a:r>
              <a:rPr lang="it-IT" dirty="0" err="1"/>
              <a:t>Pastoralteams</a:t>
            </a:r>
            <a:r>
              <a:rPr lang="it-IT" dirty="0"/>
              <a:t> </a:t>
            </a:r>
            <a:r>
              <a:rPr lang="it-IT" dirty="0" err="1"/>
              <a:t>funktionieren</a:t>
            </a:r>
            <a:endParaRPr lang="it-IT" dirty="0"/>
          </a:p>
          <a:p>
            <a:r>
              <a:rPr lang="it-IT" dirty="0" err="1"/>
              <a:t>Pastoralteams</a:t>
            </a:r>
            <a:r>
              <a:rPr lang="it-IT" dirty="0"/>
              <a:t> </a:t>
            </a:r>
            <a:r>
              <a:rPr lang="it-IT" dirty="0" err="1"/>
              <a:t>entlasten</a:t>
            </a:r>
            <a:r>
              <a:rPr lang="it-IT" dirty="0"/>
              <a:t> die </a:t>
            </a:r>
            <a:r>
              <a:rPr lang="it-IT" dirty="0" err="1"/>
              <a:t>Priester</a:t>
            </a:r>
            <a:endParaRPr lang="it-IT" dirty="0"/>
          </a:p>
          <a:p>
            <a:r>
              <a:rPr lang="it-IT" dirty="0" err="1"/>
              <a:t>Pastoralteams</a:t>
            </a:r>
            <a:r>
              <a:rPr lang="it-IT" dirty="0"/>
              <a:t> </a:t>
            </a:r>
            <a:r>
              <a:rPr lang="it-IT" dirty="0" err="1"/>
              <a:t>stärken</a:t>
            </a:r>
            <a:r>
              <a:rPr lang="it-IT" dirty="0"/>
              <a:t> </a:t>
            </a:r>
            <a:r>
              <a:rPr lang="it-IT" dirty="0" err="1"/>
              <a:t>Zusammenarbeit</a:t>
            </a:r>
            <a:r>
              <a:rPr lang="it-IT" dirty="0"/>
              <a:t> und </a:t>
            </a:r>
            <a:r>
              <a:rPr lang="it-IT" dirty="0" err="1"/>
              <a:t>gemeinsame</a:t>
            </a:r>
            <a:r>
              <a:rPr lang="it-IT" dirty="0"/>
              <a:t> </a:t>
            </a:r>
            <a:r>
              <a:rPr lang="it-IT" dirty="0" err="1"/>
              <a:t>Verantwortung</a:t>
            </a:r>
            <a:endParaRPr lang="it-IT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63467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E6D6DD-4E06-19D2-B453-E68647282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Zum Schluss…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0726274-7FD8-F6FD-58DA-29F6D45A8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7400" y="3603624"/>
            <a:ext cx="5286376" cy="2171700"/>
          </a:xfrm>
        </p:spPr>
        <p:txBody>
          <a:bodyPr>
            <a:normAutofit fontScale="92500" lnSpcReduction="20000"/>
          </a:bodyPr>
          <a:lstStyle/>
          <a:p>
            <a:r>
              <a:rPr lang="de-DE" dirty="0"/>
              <a:t>Zukunft der Pfarreien entsteht vor Ort</a:t>
            </a:r>
          </a:p>
          <a:p>
            <a:r>
              <a:rPr lang="de-DE" dirty="0"/>
              <a:t>Gemeinsam Verantwortung tragen</a:t>
            </a:r>
          </a:p>
          <a:p>
            <a:r>
              <a:rPr lang="de-DE" dirty="0"/>
              <a:t>Gemeinsam Kirche gestalten</a:t>
            </a:r>
          </a:p>
          <a:p>
            <a:endParaRPr lang="de-DE" dirty="0"/>
          </a:p>
        </p:txBody>
      </p:sp>
      <p:pic>
        <p:nvPicPr>
          <p:cNvPr id="4" name="Grafik 3" descr="Ein Bild, das Zeichnung, Entwurf, Haus, Nacht enthält.&#10;&#10;KI-generierte Inhalte können fehlerhaft sein.">
            <a:extLst>
              <a:ext uri="{FF2B5EF4-FFF2-40B4-BE49-F238E27FC236}">
                <a16:creationId xmlns:a16="http://schemas.microsoft.com/office/drawing/2014/main" id="{67CDA5A3-FE60-2284-46E1-93AD1F2510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275" y="1385930"/>
            <a:ext cx="5566720" cy="408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226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CE5C24-5305-6E4C-461D-77DCB34FEB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Warum Pastoralteams?</a:t>
            </a:r>
          </a:p>
        </p:txBody>
      </p:sp>
    </p:spTree>
    <p:extLst>
      <p:ext uri="{BB962C8B-B14F-4D97-AF65-F5344CB8AC3E}">
        <p14:creationId xmlns:p14="http://schemas.microsoft.com/office/powerpoint/2010/main" val="3829000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E67E78-650F-CABC-0FFC-0F976D834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Warum braucht es Pastoralteams?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C8A1320-2A4F-882E-E93E-3421F3025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855" y="2486892"/>
            <a:ext cx="8229600" cy="3027218"/>
          </a:xfrm>
        </p:spPr>
        <p:txBody>
          <a:bodyPr/>
          <a:lstStyle/>
          <a:p>
            <a:r>
              <a:rPr lang="de-DE" dirty="0"/>
              <a:t>Veränderte gesellschaftliche Situation</a:t>
            </a:r>
          </a:p>
          <a:p>
            <a:r>
              <a:rPr lang="de-DE" dirty="0"/>
              <a:t>Verantwortung vor Ort übernehmen</a:t>
            </a:r>
          </a:p>
          <a:p>
            <a:r>
              <a:rPr lang="de-DE" dirty="0"/>
              <a:t>Leitung als Teamaufgabe</a:t>
            </a:r>
          </a:p>
          <a:p>
            <a:r>
              <a:rPr lang="de-DE" dirty="0" err="1"/>
              <a:t>Synodalitä</a:t>
            </a:r>
            <a:r>
              <a:rPr lang="it-IT" dirty="0"/>
              <a:t>t: </a:t>
            </a:r>
            <a:r>
              <a:rPr lang="de-DE" dirty="0"/>
              <a:t>Weg vom Einzelkämpfer-Modell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73578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3CE2C5-325D-6F26-1BC1-F9C5D0B6E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Ziel der Pastoralteams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B711DF5-57A4-AF15-BDBA-43B0CC5AE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63618"/>
            <a:ext cx="8229600" cy="4525963"/>
          </a:xfrm>
        </p:spPr>
        <p:txBody>
          <a:bodyPr/>
          <a:lstStyle/>
          <a:p>
            <a:r>
              <a:rPr lang="de-DE" dirty="0"/>
              <a:t>Eigenständige und tragfähige Pfarreien</a:t>
            </a:r>
          </a:p>
          <a:p>
            <a:r>
              <a:rPr lang="de-DE" dirty="0"/>
              <a:t>Priester bleiben zentrale Säule</a:t>
            </a:r>
          </a:p>
          <a:p>
            <a:r>
              <a:rPr lang="de-DE" dirty="0"/>
              <a:t>Lokale Teams koordinieren den Alltag</a:t>
            </a:r>
          </a:p>
          <a:p>
            <a:r>
              <a:rPr lang="de-DE" dirty="0"/>
              <a:t>Wo früher alle Fäden beim Pfarrer zusammenliefen, läuft heute vieles im Team zusammen</a:t>
            </a:r>
          </a:p>
        </p:txBody>
      </p:sp>
    </p:spTree>
    <p:extLst>
      <p:ext uri="{BB962C8B-B14F-4D97-AF65-F5344CB8AC3E}">
        <p14:creationId xmlns:p14="http://schemas.microsoft.com/office/powerpoint/2010/main" val="3662076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309DEC27-5313-31F3-91EC-D18F92C957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Zusammensetzung des Pastoralteams</a:t>
            </a:r>
          </a:p>
        </p:txBody>
      </p:sp>
    </p:spTree>
    <p:extLst>
      <p:ext uri="{BB962C8B-B14F-4D97-AF65-F5344CB8AC3E}">
        <p14:creationId xmlns:p14="http://schemas.microsoft.com/office/powerpoint/2010/main" val="2143378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AE684F-CC20-3CA7-CDB9-8C83B09AA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Wie ist ein Pastoralteam aufgebaut?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CAF6E7E-9AF9-74BC-1FFF-5171FF301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29384"/>
            <a:ext cx="8229600" cy="4196779"/>
          </a:xfrm>
        </p:spPr>
        <p:txBody>
          <a:bodyPr>
            <a:normAutofit fontScale="92500" lnSpcReduction="10000"/>
          </a:bodyPr>
          <a:lstStyle/>
          <a:p>
            <a:r>
              <a:rPr lang="de-DE" dirty="0"/>
              <a:t>3 bis 5 Personen</a:t>
            </a:r>
          </a:p>
          <a:p>
            <a:r>
              <a:rPr lang="de-DE" dirty="0"/>
              <a:t>Bereiche: </a:t>
            </a:r>
          </a:p>
          <a:p>
            <a:pPr lvl="1"/>
            <a:r>
              <a:rPr lang="de-DE" dirty="0"/>
              <a:t>Liturgie</a:t>
            </a:r>
          </a:p>
          <a:p>
            <a:pPr lvl="1"/>
            <a:r>
              <a:rPr lang="de-DE" dirty="0"/>
              <a:t>Verkündigung</a:t>
            </a:r>
          </a:p>
          <a:p>
            <a:pPr lvl="1"/>
            <a:r>
              <a:rPr lang="de-DE" dirty="0"/>
              <a:t>Caritas</a:t>
            </a:r>
          </a:p>
          <a:p>
            <a:pPr lvl="1"/>
            <a:r>
              <a:rPr lang="de-DE" dirty="0"/>
              <a:t>Verwaltung</a:t>
            </a:r>
          </a:p>
          <a:p>
            <a:pPr lvl="1"/>
            <a:r>
              <a:rPr lang="de-DE" dirty="0"/>
              <a:t>Teamkoordination (=Vorsitzender des PGR)</a:t>
            </a:r>
          </a:p>
          <a:p>
            <a:pPr marL="457200" lvl="1" indent="0">
              <a:buNone/>
            </a:pPr>
            <a:endParaRPr lang="de-DE" dirty="0"/>
          </a:p>
          <a:p>
            <a:r>
              <a:rPr lang="de-DE" dirty="0"/>
              <a:t>Eine Person kann mehrere Bereiche übernehmen</a:t>
            </a:r>
          </a:p>
          <a:p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FAD141C-450E-1863-C88D-2D00D8D0F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9952" y="2917978"/>
            <a:ext cx="3208062" cy="349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9507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512A8C-2643-2218-80E3-B90F5D466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0476489-C76E-307F-D8DC-B55F670F49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Wie entsteht ein Pastoralteam?</a:t>
            </a:r>
          </a:p>
        </p:txBody>
      </p:sp>
    </p:spTree>
    <p:extLst>
      <p:ext uri="{BB962C8B-B14F-4D97-AF65-F5344CB8AC3E}">
        <p14:creationId xmlns:p14="http://schemas.microsoft.com/office/powerpoint/2010/main" val="41432889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E9B8C8-09D6-DC19-F572-424AC99FD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Möglichkeit 1: Über den Pfarrgemeinderat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A5DE34D-C43A-EBBF-E148-6212585EF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8" y="1874521"/>
            <a:ext cx="5047488" cy="2834640"/>
          </a:xfrm>
        </p:spPr>
        <p:txBody>
          <a:bodyPr>
            <a:normAutofit fontScale="92500" lnSpcReduction="10000"/>
          </a:bodyPr>
          <a:lstStyle/>
          <a:p>
            <a:r>
              <a:rPr lang="de-DE" dirty="0"/>
              <a:t>PGR wird gewählt</a:t>
            </a:r>
          </a:p>
          <a:p>
            <a:r>
              <a:rPr lang="de-DE" dirty="0"/>
              <a:t>Pastoralteam wird bestimmt</a:t>
            </a:r>
          </a:p>
          <a:p>
            <a:r>
              <a:rPr lang="de-DE" dirty="0"/>
              <a:t>Mitglieder aus dem PGR oder von außen</a:t>
            </a:r>
          </a:p>
          <a:p>
            <a:r>
              <a:rPr lang="de-DE" dirty="0"/>
              <a:t>Externe Mitglieder werden kooptiert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6E7741C6-5633-9706-D3CA-30FA21FE6D1C}"/>
              </a:ext>
            </a:extLst>
          </p:cNvPr>
          <p:cNvGrpSpPr/>
          <p:nvPr/>
        </p:nvGrpSpPr>
        <p:grpSpPr>
          <a:xfrm>
            <a:off x="5468060" y="1813696"/>
            <a:ext cx="3646928" cy="2556495"/>
            <a:chOff x="0" y="1184428"/>
            <a:chExt cx="4604915" cy="3906909"/>
          </a:xfrm>
        </p:grpSpPr>
        <p:pic>
          <p:nvPicPr>
            <p:cNvPr id="5" name="Grafik 4" descr="Ein Bild, das Kunst, Zeichnung, Tanz enthält.&#10;&#10;KI-generierte Inhalte können fehlerhaft sein.">
              <a:extLst>
                <a:ext uri="{FF2B5EF4-FFF2-40B4-BE49-F238E27FC236}">
                  <a16:creationId xmlns:a16="http://schemas.microsoft.com/office/drawing/2014/main" id="{C9115F2C-6BFD-488D-EC43-D48E5CFF1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184428"/>
              <a:ext cx="4604915" cy="3390553"/>
            </a:xfrm>
            <a:prstGeom prst="rect">
              <a:avLst/>
            </a:prstGeom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A4F94569-E44E-2956-1C72-2AB2AC32BCB1}"/>
                </a:ext>
              </a:extLst>
            </p:cNvPr>
            <p:cNvSpPr txBox="1"/>
            <p:nvPr/>
          </p:nvSpPr>
          <p:spPr>
            <a:xfrm>
              <a:off x="980442" y="4385807"/>
              <a:ext cx="2644030" cy="705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b="1" dirty="0"/>
                <a:t>PGR - CPP</a:t>
              </a:r>
            </a:p>
          </p:txBody>
        </p: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974CCFFA-0E4A-636C-62EB-249E3E222D6C}"/>
              </a:ext>
            </a:extLst>
          </p:cNvPr>
          <p:cNvGrpSpPr/>
          <p:nvPr/>
        </p:nvGrpSpPr>
        <p:grpSpPr>
          <a:xfrm>
            <a:off x="5674344" y="4653868"/>
            <a:ext cx="2028973" cy="2100741"/>
            <a:chOff x="4903302" y="1821754"/>
            <a:chExt cx="3207938" cy="3747327"/>
          </a:xfrm>
        </p:grpSpPr>
        <p:pic>
          <p:nvPicPr>
            <p:cNvPr id="8" name="Grafik 7" descr="Ein Bild, das Zeichnung, Kunst, Darstellung enthält.&#10;&#10;KI-generierte Inhalte können fehlerhaft sein.">
              <a:extLst>
                <a:ext uri="{FF2B5EF4-FFF2-40B4-BE49-F238E27FC236}">
                  <a16:creationId xmlns:a16="http://schemas.microsoft.com/office/drawing/2014/main" id="{C0FBAF2E-AE83-E231-E916-7DCA5F902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3302" y="1821754"/>
              <a:ext cx="2385396" cy="2679017"/>
            </a:xfrm>
            <a:prstGeom prst="rect">
              <a:avLst/>
            </a:prstGeom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AC034157-A1B5-5E09-8A64-CA7CF97E160A}"/>
                </a:ext>
              </a:extLst>
            </p:cNvPr>
            <p:cNvSpPr txBox="1"/>
            <p:nvPr/>
          </p:nvSpPr>
          <p:spPr>
            <a:xfrm>
              <a:off x="5122451" y="4523741"/>
              <a:ext cx="2988789" cy="1045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/>
                <a:t>Pastoralteam</a:t>
              </a:r>
              <a:br>
                <a:rPr lang="de-DE" dirty="0"/>
              </a:br>
              <a:r>
                <a:rPr lang="de-DE" dirty="0"/>
                <a:t>Team pastorale</a:t>
              </a: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8908A8A3-EA6A-CB06-4F53-D80D81CC8B5A}"/>
              </a:ext>
            </a:extLst>
          </p:cNvPr>
          <p:cNvGrpSpPr/>
          <p:nvPr/>
        </p:nvGrpSpPr>
        <p:grpSpPr>
          <a:xfrm>
            <a:off x="9322048" y="2686213"/>
            <a:ext cx="1890365" cy="2444625"/>
            <a:chOff x="8861162" y="2297014"/>
            <a:chExt cx="3426491" cy="4195861"/>
          </a:xfrm>
        </p:grpSpPr>
        <p:pic>
          <p:nvPicPr>
            <p:cNvPr id="11" name="Grafik 10" descr="Ein Bild, das Zeichnung, Kunst, Entwurf, Darstellung enthält.&#10;&#10;KI-generierte Inhalte können fehlerhaft sein.">
              <a:extLst>
                <a:ext uri="{FF2B5EF4-FFF2-40B4-BE49-F238E27FC236}">
                  <a16:creationId xmlns:a16="http://schemas.microsoft.com/office/drawing/2014/main" id="{C8133DA0-4C37-E7E5-D7DB-ABBE4C946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1162" y="2297014"/>
              <a:ext cx="3426491" cy="4002891"/>
            </a:xfrm>
            <a:prstGeom prst="rect">
              <a:avLst/>
            </a:prstGeom>
          </p:spPr>
        </p:pic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FC469EE2-C77D-CD78-EAD5-F89168011F99}"/>
                </a:ext>
              </a:extLst>
            </p:cNvPr>
            <p:cNvSpPr txBox="1"/>
            <p:nvPr/>
          </p:nvSpPr>
          <p:spPr>
            <a:xfrm>
              <a:off x="9637136" y="6031210"/>
              <a:ext cx="18745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b="1"/>
                <a:t>PVR - CPAE</a:t>
              </a:r>
            </a:p>
          </p:txBody>
        </p:sp>
      </p:grp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5CBAED92-2C67-1776-315D-73F419E7C973}"/>
              </a:ext>
            </a:extLst>
          </p:cNvPr>
          <p:cNvCxnSpPr>
            <a:cxnSpLocks/>
          </p:cNvCxnSpPr>
          <p:nvPr/>
        </p:nvCxnSpPr>
        <p:spPr>
          <a:xfrm flipH="1">
            <a:off x="7446972" y="4303465"/>
            <a:ext cx="1783080" cy="69288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E8767E13-619C-982F-3099-F0A5C15AC15A}"/>
              </a:ext>
            </a:extLst>
          </p:cNvPr>
          <p:cNvCxnSpPr>
            <a:cxnSpLocks/>
          </p:cNvCxnSpPr>
          <p:nvPr/>
        </p:nvCxnSpPr>
        <p:spPr>
          <a:xfrm>
            <a:off x="6217585" y="3842436"/>
            <a:ext cx="0" cy="8074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920B9425-DEF2-B6DE-D403-99FE758C7D17}"/>
              </a:ext>
            </a:extLst>
          </p:cNvPr>
          <p:cNvCxnSpPr>
            <a:cxnSpLocks/>
          </p:cNvCxnSpPr>
          <p:nvPr/>
        </p:nvCxnSpPr>
        <p:spPr>
          <a:xfrm flipH="1">
            <a:off x="6949105" y="3852310"/>
            <a:ext cx="658703" cy="8636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20482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473</Words>
  <Application>Microsoft Office PowerPoint</Application>
  <PresentationFormat>Benutzerdefiniert</PresentationFormat>
  <Paragraphs>117</Paragraphs>
  <Slides>24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28" baseType="lpstr">
      <vt:lpstr>Arial</vt:lpstr>
      <vt:lpstr>Calibri</vt:lpstr>
      <vt:lpstr>Verdana</vt:lpstr>
      <vt:lpstr>Office Theme</vt:lpstr>
      <vt:lpstr>Pastoralteams  in der Diözese Bozen-Brixen </vt:lpstr>
      <vt:lpstr>Der Auftrag des Bischofs</vt:lpstr>
      <vt:lpstr>Warum Pastoralteams?</vt:lpstr>
      <vt:lpstr>Warum braucht es Pastoralteams?</vt:lpstr>
      <vt:lpstr>Ziel der Pastoralteams</vt:lpstr>
      <vt:lpstr>Zusammensetzung des Pastoralteams</vt:lpstr>
      <vt:lpstr>Wie ist ein Pastoralteam aufgebaut?</vt:lpstr>
      <vt:lpstr>Wie entsteht ein Pastoralteam?</vt:lpstr>
      <vt:lpstr>Möglichkeit 1: Über den Pfarrgemeinderat</vt:lpstr>
      <vt:lpstr>Möglichkeit 2: Teamwahl</vt:lpstr>
      <vt:lpstr>Verhältnis-bestimmungen</vt:lpstr>
      <vt:lpstr>Verhältnis PGR und Pastoralteam</vt:lpstr>
      <vt:lpstr>Hilfreicher Vergleich</vt:lpstr>
      <vt:lpstr>Zusammenarbeit mit dem Pfarrer</vt:lpstr>
      <vt:lpstr>Zusammenarbeit in der Seelsorgeeinheit</vt:lpstr>
      <vt:lpstr>Arbeitsweise des Teams</vt:lpstr>
      <vt:lpstr>Aufgaben-beschreibungen</vt:lpstr>
      <vt:lpstr>Warum Aufgabenbeschreibungen?</vt:lpstr>
      <vt:lpstr>Ausgangspunkt:  „Landkarte“ der Pfarrei</vt:lpstr>
      <vt:lpstr>PowerPoint-Präsentation</vt:lpstr>
      <vt:lpstr>Unterstützung durch die Diözese</vt:lpstr>
      <vt:lpstr>Schlussgedanken</vt:lpstr>
      <vt:lpstr>Erfahrungen aus der Praxis</vt:lpstr>
      <vt:lpstr>Zum Schluss…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Kassian Lanz</cp:lastModifiedBy>
  <cp:revision>2</cp:revision>
  <dcterms:created xsi:type="dcterms:W3CDTF">2013-01-27T09:14:16Z</dcterms:created>
  <dcterms:modified xsi:type="dcterms:W3CDTF">2026-05-18T10:42:41Z</dcterms:modified>
  <cp:category/>
</cp:coreProperties>
</file>