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77" r:id="rId5"/>
    <p:sldId id="278" r:id="rId6"/>
    <p:sldId id="258" r:id="rId7"/>
    <p:sldId id="259" r:id="rId8"/>
    <p:sldId id="260" r:id="rId9"/>
    <p:sldId id="282" r:id="rId10"/>
    <p:sldId id="261" r:id="rId11"/>
    <p:sldId id="262" r:id="rId12"/>
    <p:sldId id="263" r:id="rId13"/>
    <p:sldId id="264" r:id="rId14"/>
    <p:sldId id="265" r:id="rId15"/>
    <p:sldId id="266" r:id="rId16"/>
    <p:sldId id="269" r:id="rId17"/>
    <p:sldId id="267" r:id="rId18"/>
    <p:sldId id="268" r:id="rId19"/>
    <p:sldId id="274" r:id="rId20"/>
    <p:sldId id="270" r:id="rId21"/>
    <p:sldId id="272" r:id="rId22"/>
    <p:sldId id="279" r:id="rId23"/>
    <p:sldId id="271" r:id="rId24"/>
    <p:sldId id="280" r:id="rId25"/>
    <p:sldId id="273" r:id="rId26"/>
    <p:sldId id="275" r:id="rId2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692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88E-FBDA-443B-8B04-D2C411C983A3}" type="datetimeFigureOut">
              <a:rPr lang="it-IT" smtClean="0"/>
              <a:pPr/>
              <a:t>09/10/2020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F9DF-AE03-4E3B-B218-3FDE1242E4DD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88E-FBDA-443B-8B04-D2C411C983A3}" type="datetimeFigureOut">
              <a:rPr lang="it-IT" smtClean="0"/>
              <a:pPr/>
              <a:t>09/10/2020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F9DF-AE03-4E3B-B218-3FDE1242E4DD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88E-FBDA-443B-8B04-D2C411C983A3}" type="datetimeFigureOut">
              <a:rPr lang="it-IT" smtClean="0"/>
              <a:pPr/>
              <a:t>09/10/2020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F9DF-AE03-4E3B-B218-3FDE1242E4DD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88E-FBDA-443B-8B04-D2C411C983A3}" type="datetimeFigureOut">
              <a:rPr lang="it-IT" smtClean="0"/>
              <a:pPr/>
              <a:t>09/10/2020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F9DF-AE03-4E3B-B218-3FDE1242E4DD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88E-FBDA-443B-8B04-D2C411C983A3}" type="datetimeFigureOut">
              <a:rPr lang="it-IT" smtClean="0"/>
              <a:pPr/>
              <a:t>09/10/2020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F9DF-AE03-4E3B-B218-3FDE1242E4DD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88E-FBDA-443B-8B04-D2C411C983A3}" type="datetimeFigureOut">
              <a:rPr lang="it-IT" smtClean="0"/>
              <a:pPr/>
              <a:t>09/10/2020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F9DF-AE03-4E3B-B218-3FDE1242E4DD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88E-FBDA-443B-8B04-D2C411C983A3}" type="datetimeFigureOut">
              <a:rPr lang="it-IT" smtClean="0"/>
              <a:pPr/>
              <a:t>09/10/2020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F9DF-AE03-4E3B-B218-3FDE1242E4DD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88E-FBDA-443B-8B04-D2C411C983A3}" type="datetimeFigureOut">
              <a:rPr lang="it-IT" smtClean="0"/>
              <a:pPr/>
              <a:t>09/10/2020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F9DF-AE03-4E3B-B218-3FDE1242E4DD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88E-FBDA-443B-8B04-D2C411C983A3}" type="datetimeFigureOut">
              <a:rPr lang="it-IT" smtClean="0"/>
              <a:pPr/>
              <a:t>09/10/2020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F9DF-AE03-4E3B-B218-3FDE1242E4DD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88E-FBDA-443B-8B04-D2C411C983A3}" type="datetimeFigureOut">
              <a:rPr lang="it-IT" smtClean="0"/>
              <a:pPr/>
              <a:t>09/10/2020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F9DF-AE03-4E3B-B218-3FDE1242E4DD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88E-FBDA-443B-8B04-D2C411C983A3}" type="datetimeFigureOut">
              <a:rPr lang="it-IT" smtClean="0"/>
              <a:pPr/>
              <a:t>09/10/2020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F9DF-AE03-4E3B-B218-3FDE1242E4DD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6B88E-FBDA-443B-8B04-D2C411C983A3}" type="datetimeFigureOut">
              <a:rPr lang="it-IT" smtClean="0"/>
              <a:pPr/>
              <a:t>09/10/2020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CF9DF-AE03-4E3B-B218-3FDE1242E4DD}" type="slidenum">
              <a:rPr lang="it-IT" smtClean="0"/>
              <a:pPr/>
              <a:t>‹Nr.›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seelsorge.pastorale@bz-bx.net" TargetMode="External"/><Relationship Id="rId2" Type="http://schemas.openxmlformats.org/officeDocument/2006/relationships/hyperlink" Target="mailto:paola.vismara@bz-bx.net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3242791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it-IT" b="1" dirty="0" smtClean="0">
                <a:solidFill>
                  <a:srgbClr val="C00000"/>
                </a:solidFill>
              </a:rPr>
              <a:t>10</a:t>
            </a:r>
            <a:r>
              <a:rPr lang="it-IT" b="1" dirty="0" smtClean="0"/>
              <a:t> PASSI E BUONE </a:t>
            </a:r>
            <a:r>
              <a:rPr lang="it-IT" b="1" dirty="0" err="1" smtClean="0"/>
              <a:t>P</a:t>
            </a:r>
            <a:r>
              <a:rPr lang="it-IT" b="1" dirty="0" err="1" smtClean="0">
                <a:solidFill>
                  <a:srgbClr val="C00000"/>
                </a:solidFill>
              </a:rPr>
              <a:t>R</a:t>
            </a:r>
            <a:r>
              <a:rPr lang="it-IT" b="1" dirty="0" err="1" smtClean="0"/>
              <a:t>ASSI…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3008313" cy="11620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it-IT" dirty="0" smtClean="0"/>
              <a:t>L’équipe: </a:t>
            </a:r>
            <a:br>
              <a:rPr lang="it-IT" dirty="0" smtClean="0"/>
            </a:br>
            <a:r>
              <a:rPr lang="it-IT" dirty="0" smtClean="0"/>
              <a:t>identità e obiettivi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 smtClean="0"/>
          </a:p>
          <a:p>
            <a:r>
              <a:rPr lang="it-IT" sz="4000" b="1" dirty="0" smtClean="0">
                <a:solidFill>
                  <a:schemeClr val="accent6">
                    <a:lumMod val="50000"/>
                  </a:schemeClr>
                </a:solidFill>
              </a:rPr>
              <a:t>2° obiettivo:</a:t>
            </a:r>
          </a:p>
          <a:p>
            <a:pPr algn="ctr"/>
            <a:r>
              <a:rPr lang="it-IT" sz="4000" b="1" u="sng" dirty="0" smtClean="0">
                <a:solidFill>
                  <a:srgbClr val="002060"/>
                </a:solidFill>
              </a:rPr>
              <a:t>animare</a:t>
            </a:r>
          </a:p>
          <a:p>
            <a:endParaRPr lang="it-IT" dirty="0"/>
          </a:p>
          <a:p>
            <a:pPr algn="ctr"/>
            <a:r>
              <a:rPr lang="it-IT" sz="2800" i="1" dirty="0" smtClean="0"/>
              <a:t> </a:t>
            </a:r>
            <a:r>
              <a:rPr lang="it-IT" sz="2400" i="1" dirty="0" smtClean="0"/>
              <a:t>AIUTARE LA COMUNITÀ </a:t>
            </a:r>
          </a:p>
          <a:p>
            <a:pPr algn="ctr"/>
            <a:r>
              <a:rPr lang="it-IT" sz="2400" i="1" dirty="0" smtClean="0"/>
              <a:t>AD ESSERE SEGNO DELLA VICINANZA </a:t>
            </a:r>
          </a:p>
          <a:p>
            <a:pPr algn="ctr"/>
            <a:r>
              <a:rPr lang="it-IT" sz="2400" i="1" dirty="0" smtClean="0"/>
              <a:t>DEL SIGNORE AI PIÙ FRAGILI E SOFFERENTI</a:t>
            </a:r>
            <a:endParaRPr lang="it-IT" sz="2400" i="1" dirty="0"/>
          </a:p>
        </p:txBody>
      </p:sp>
      <p:pic>
        <p:nvPicPr>
          <p:cNvPr id="5" name="Segnaposto contenuto 4" descr="Unzione degli infermi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196752"/>
            <a:ext cx="367240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it-IT" dirty="0" smtClean="0"/>
              <a:t>L’équipe: </a:t>
            </a:r>
            <a:br>
              <a:rPr lang="it-IT" dirty="0" smtClean="0"/>
            </a:br>
            <a:r>
              <a:rPr lang="it-IT" dirty="0" smtClean="0"/>
              <a:t>identità e obiettivi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sz="4000" b="1" dirty="0" smtClean="0">
                <a:solidFill>
                  <a:schemeClr val="accent6">
                    <a:lumMod val="50000"/>
                  </a:schemeClr>
                </a:solidFill>
              </a:rPr>
              <a:t>3°OBIETTIVO</a:t>
            </a:r>
          </a:p>
          <a:p>
            <a:pPr algn="ctr"/>
            <a:r>
              <a:rPr lang="it-IT" sz="4000" b="1" u="sng" dirty="0" smtClean="0">
                <a:solidFill>
                  <a:srgbClr val="002060"/>
                </a:solidFill>
              </a:rPr>
              <a:t>coordinare</a:t>
            </a:r>
          </a:p>
          <a:p>
            <a:endParaRPr lang="it-IT" sz="2000" i="1" dirty="0" smtClean="0"/>
          </a:p>
          <a:p>
            <a:pPr algn="ctr"/>
            <a:r>
              <a:rPr lang="it-IT" sz="2000" i="1" dirty="0" smtClean="0"/>
              <a:t>ORGANIZZARE </a:t>
            </a:r>
          </a:p>
          <a:p>
            <a:pPr algn="ctr"/>
            <a:r>
              <a:rPr lang="it-IT" sz="2000" i="1" dirty="0" smtClean="0"/>
              <a:t>E COORDINARE</a:t>
            </a:r>
          </a:p>
          <a:p>
            <a:r>
              <a:rPr lang="it-IT" sz="2000" i="1" dirty="0" smtClean="0"/>
              <a:t>LE INIZIATIVE / ATTIVITÀ PER I MALATI, I MORENTI E I LORO CARI, E QUELLE DEDICATE ALLE PERSONE IN LUTTO</a:t>
            </a:r>
            <a:endParaRPr lang="it-IT" sz="2000" i="1" dirty="0"/>
          </a:p>
        </p:txBody>
      </p:sp>
      <p:pic>
        <p:nvPicPr>
          <p:cNvPr id="5" name="Segnaposto contenuto 4" descr="Superare un lutto, ecco 6 consigli per riuscirci - Vivere più sani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628800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it-IT" dirty="0" smtClean="0"/>
              <a:t>L’équipe: </a:t>
            </a:r>
            <a:br>
              <a:rPr lang="it-IT" dirty="0" smtClean="0"/>
            </a:br>
            <a:r>
              <a:rPr lang="it-IT" dirty="0" smtClean="0"/>
              <a:t>identità e obiettivi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endParaRPr lang="it-IT" dirty="0"/>
          </a:p>
          <a:p>
            <a:r>
              <a:rPr lang="it-IT" sz="4000" b="1" dirty="0" smtClean="0">
                <a:solidFill>
                  <a:schemeClr val="accent6">
                    <a:lumMod val="50000"/>
                  </a:schemeClr>
                </a:solidFill>
              </a:rPr>
              <a:t>4°OBIETTIVO</a:t>
            </a:r>
            <a:endParaRPr lang="it-IT" sz="4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it-IT" sz="3200" b="1" u="sng" dirty="0" smtClean="0">
                <a:solidFill>
                  <a:srgbClr val="002060"/>
                </a:solidFill>
              </a:rPr>
              <a:t>lavorare in rete</a:t>
            </a:r>
          </a:p>
          <a:p>
            <a:endParaRPr lang="it-IT" sz="2000" i="1" dirty="0" smtClean="0"/>
          </a:p>
          <a:p>
            <a:r>
              <a:rPr lang="it-IT" sz="2000" i="1" dirty="0" smtClean="0"/>
              <a:t>PROMUOVERE IL LAVORO IN </a:t>
            </a:r>
            <a:r>
              <a:rPr lang="it-IT" sz="2000" i="1" dirty="0"/>
              <a:t>RETE </a:t>
            </a:r>
            <a:r>
              <a:rPr lang="it-IT" sz="2000" i="1" dirty="0" smtClean="0"/>
              <a:t>CON </a:t>
            </a:r>
            <a:r>
              <a:rPr lang="it-IT" sz="2000" i="1" dirty="0"/>
              <a:t>LE DIVERSE ASSOCIAZIONI </a:t>
            </a:r>
          </a:p>
          <a:p>
            <a:r>
              <a:rPr lang="it-IT" sz="2000" i="1" dirty="0"/>
              <a:t>E ISTITUZIONI CHE SI PRENDONO CURA DELLE </a:t>
            </a:r>
            <a:r>
              <a:rPr lang="it-IT" sz="2000" i="1" dirty="0" smtClean="0"/>
              <a:t>PERSONE </a:t>
            </a:r>
            <a:r>
              <a:rPr lang="it-IT" sz="2000" i="1" dirty="0"/>
              <a:t>MALATE, </a:t>
            </a:r>
          </a:p>
          <a:p>
            <a:r>
              <a:rPr lang="it-IT" sz="2000" i="1" dirty="0"/>
              <a:t>MORENTI E IN LUTTO.</a:t>
            </a:r>
          </a:p>
        </p:txBody>
      </p:sp>
      <p:pic>
        <p:nvPicPr>
          <p:cNvPr id="5" name="Segnaposto contenuto 4" descr="ISTITUZIONE DI GRUPPI DI LAVORO | Ordine dei Medici Veterinari ...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620688"/>
            <a:ext cx="511175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it-IT" b="1" dirty="0" smtClean="0">
                <a:solidFill>
                  <a:srgbClr val="002060"/>
                </a:solidFill>
              </a:rPr>
              <a:t>10</a:t>
            </a:r>
            <a:r>
              <a:rPr lang="it-IT" b="1" dirty="0" smtClean="0"/>
              <a:t> PASSI E BUONE P</a:t>
            </a:r>
            <a:r>
              <a:rPr lang="it-IT" b="1" dirty="0" smtClean="0">
                <a:solidFill>
                  <a:srgbClr val="002060"/>
                </a:solidFill>
              </a:rPr>
              <a:t>R</a:t>
            </a:r>
            <a:r>
              <a:rPr lang="it-IT" b="1" dirty="0" smtClean="0"/>
              <a:t>ASSI …</a:t>
            </a:r>
            <a:endParaRPr lang="it-IT" b="1" dirty="0"/>
          </a:p>
        </p:txBody>
      </p:sp>
      <p:pic>
        <p:nvPicPr>
          <p:cNvPr id="8" name="Segnaposto contenuto 7" descr="Sala Consilina, ladri traditi dalle impronte sulla neve - L'Occhio ...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00201"/>
            <a:ext cx="7848871" cy="434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1° passo </a:t>
            </a:r>
            <a:endParaRPr lang="it-IT" sz="2400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it-IT" i="1" dirty="0" smtClean="0"/>
          </a:p>
          <a:p>
            <a:r>
              <a:rPr lang="it-IT" i="1" dirty="0" smtClean="0"/>
              <a:t> </a:t>
            </a:r>
            <a:r>
              <a:rPr lang="it-IT" b="1" i="1" u="sng" dirty="0" smtClean="0">
                <a:solidFill>
                  <a:srgbClr val="0070C0"/>
                </a:solidFill>
              </a:rPr>
              <a:t>ACCORGERSI </a:t>
            </a:r>
            <a:r>
              <a:rPr lang="it-IT" b="1" i="1" u="sng" dirty="0" err="1" smtClean="0">
                <a:solidFill>
                  <a:srgbClr val="0070C0"/>
                </a:solidFill>
              </a:rPr>
              <a:t>CHE…</a:t>
            </a:r>
            <a:endParaRPr lang="it-IT" b="1" i="1" u="sng" dirty="0" smtClean="0">
              <a:solidFill>
                <a:srgbClr val="0070C0"/>
              </a:solidFill>
            </a:endParaRPr>
          </a:p>
          <a:p>
            <a:r>
              <a:rPr lang="it-IT" sz="2400" b="1" i="1" dirty="0" smtClean="0"/>
              <a:t>… già ci sono persone</a:t>
            </a:r>
          </a:p>
          <a:p>
            <a:r>
              <a:rPr lang="it-IT" sz="1800" b="1" dirty="0" smtClean="0">
                <a:solidFill>
                  <a:srgbClr val="0070C0"/>
                </a:solidFill>
              </a:rPr>
              <a:t> - che hanno a cuore i malati, gli anziani e i </a:t>
            </a:r>
            <a:r>
              <a:rPr lang="it-IT" sz="1800" b="1" dirty="0" err="1" smtClean="0">
                <a:solidFill>
                  <a:srgbClr val="0070C0"/>
                </a:solidFill>
              </a:rPr>
              <a:t>disabili…</a:t>
            </a:r>
            <a:endParaRPr lang="it-IT" sz="1800" b="1" dirty="0" smtClean="0">
              <a:solidFill>
                <a:srgbClr val="0070C0"/>
              </a:solidFill>
            </a:endParaRPr>
          </a:p>
          <a:p>
            <a:r>
              <a:rPr lang="it-IT" sz="1800" b="1" dirty="0" smtClean="0">
                <a:solidFill>
                  <a:srgbClr val="0070C0"/>
                </a:solidFill>
              </a:rPr>
              <a:t>- che sono animate da forte fede e spirito </a:t>
            </a:r>
            <a:r>
              <a:rPr lang="it-IT" sz="1800" b="1" dirty="0" err="1" smtClean="0">
                <a:solidFill>
                  <a:srgbClr val="0070C0"/>
                </a:solidFill>
              </a:rPr>
              <a:t>evangelico…</a:t>
            </a:r>
            <a:r>
              <a:rPr lang="it-IT" sz="1800" b="1" dirty="0" smtClean="0">
                <a:solidFill>
                  <a:srgbClr val="0070C0"/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it-IT" sz="1800" b="1" dirty="0" smtClean="0">
                <a:solidFill>
                  <a:srgbClr val="0070C0"/>
                </a:solidFill>
              </a:rPr>
              <a:t>che hanno il desiderio di rendersi utili</a:t>
            </a:r>
          </a:p>
          <a:p>
            <a:pPr>
              <a:buFontTx/>
              <a:buChar char="-"/>
            </a:pPr>
            <a:endParaRPr lang="it-IT" dirty="0"/>
          </a:p>
          <a:p>
            <a:r>
              <a:rPr lang="it-IT" b="1" i="1" u="sng" dirty="0" smtClean="0">
                <a:solidFill>
                  <a:srgbClr val="0070C0"/>
                </a:solidFill>
              </a:rPr>
              <a:t>INVITARE </a:t>
            </a:r>
            <a:r>
              <a:rPr lang="it-IT" b="1" i="1" u="sng" dirty="0" err="1" smtClean="0">
                <a:solidFill>
                  <a:srgbClr val="0070C0"/>
                </a:solidFill>
              </a:rPr>
              <a:t>A…</a:t>
            </a:r>
            <a:endParaRPr lang="it-IT" b="1" i="1" u="sng" dirty="0" smtClean="0">
              <a:solidFill>
                <a:srgbClr val="0070C0"/>
              </a:solidFill>
            </a:endParaRPr>
          </a:p>
          <a:p>
            <a:r>
              <a:rPr lang="it-IT" sz="2400" b="1" i="1" dirty="0" err="1"/>
              <a:t>…farsi</a:t>
            </a:r>
            <a:r>
              <a:rPr lang="it-IT" sz="2400" b="1" i="1" dirty="0"/>
              <a:t> </a:t>
            </a:r>
            <a:r>
              <a:rPr lang="it-IT" sz="2400" b="1" i="1" dirty="0" smtClean="0"/>
              <a:t>avanti!</a:t>
            </a:r>
          </a:p>
          <a:p>
            <a:endParaRPr lang="it-IT" b="1" i="1" u="sng" dirty="0" smtClean="0">
              <a:solidFill>
                <a:srgbClr val="0070C0"/>
              </a:solidFill>
            </a:endParaRPr>
          </a:p>
          <a:p>
            <a:r>
              <a:rPr lang="it-IT" b="1" i="1" u="sng" dirty="0" smtClean="0">
                <a:solidFill>
                  <a:srgbClr val="0070C0"/>
                </a:solidFill>
              </a:rPr>
              <a:t>ESPORRE </a:t>
            </a:r>
            <a:r>
              <a:rPr lang="it-IT" b="1" i="1" u="sng" dirty="0">
                <a:solidFill>
                  <a:srgbClr val="0070C0"/>
                </a:solidFill>
              </a:rPr>
              <a:t>OBIETTIVI E COMPITI</a:t>
            </a:r>
          </a:p>
          <a:p>
            <a:r>
              <a:rPr lang="it-IT" sz="2400" b="1" i="1" dirty="0" err="1" smtClean="0"/>
              <a:t>…SCEGLIERE</a:t>
            </a:r>
            <a:r>
              <a:rPr lang="it-IT" sz="2400" b="1" i="1" dirty="0" smtClean="0"/>
              <a:t> E INCARICARE!</a:t>
            </a:r>
            <a:endParaRPr lang="it-IT" sz="2400" b="1" i="1" dirty="0"/>
          </a:p>
        </p:txBody>
      </p:sp>
      <p:pic>
        <p:nvPicPr>
          <p:cNvPr id="7" name="Immagine 6" descr="Sala Consilina, ladri traditi dalle impronte sulla neve - L'Occhio 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692696"/>
            <a:ext cx="971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egnaposto contenuto 7" descr="Gruppo | ANB Seriate - Protezione Civile ANB Seriate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764704"/>
            <a:ext cx="444500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 descr="8 Critical Equations for Membership Recruitment and Retention ...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429000"/>
            <a:ext cx="338437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PERSONA INCARICATA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800" b="1" dirty="0" smtClean="0">
                <a:solidFill>
                  <a:srgbClr val="C00000"/>
                </a:solidFill>
              </a:rPr>
              <a:t>NON</a:t>
            </a:r>
            <a:r>
              <a:rPr lang="it-IT" sz="2800" b="1" dirty="0" smtClean="0">
                <a:solidFill>
                  <a:srgbClr val="00B0F0"/>
                </a:solidFill>
              </a:rPr>
              <a:t> È NECESSARIO CHE </a:t>
            </a:r>
            <a:r>
              <a:rPr lang="it-IT" sz="2800" b="1" dirty="0" err="1" smtClean="0">
                <a:solidFill>
                  <a:srgbClr val="00B0F0"/>
                </a:solidFill>
              </a:rPr>
              <a:t>SIA…</a:t>
            </a:r>
            <a:endParaRPr lang="it-IT" sz="2800" b="1" dirty="0" smtClean="0">
              <a:solidFill>
                <a:srgbClr val="00B0F0"/>
              </a:solidFill>
            </a:endParaRPr>
          </a:p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it-IT" sz="1800" b="1" dirty="0" smtClean="0">
              <a:solidFill>
                <a:srgbClr val="0070C0"/>
              </a:solidFill>
            </a:endParaRPr>
          </a:p>
          <a:p>
            <a:r>
              <a:rPr lang="it-IT" sz="1800" b="1" u="sng" dirty="0" smtClean="0">
                <a:solidFill>
                  <a:srgbClr val="0070C0"/>
                </a:solidFill>
              </a:rPr>
              <a:t>dovrà sviluppare  questi requisiti:</a:t>
            </a:r>
          </a:p>
          <a:p>
            <a:pPr>
              <a:buFontTx/>
              <a:buChar char="-"/>
            </a:pPr>
            <a:r>
              <a:rPr lang="it-IT" sz="1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sz="1600" b="1" dirty="0" smtClean="0">
                <a:solidFill>
                  <a:schemeClr val="accent3">
                    <a:lumMod val="75000"/>
                  </a:schemeClr>
                </a:solidFill>
              </a:rPr>
              <a:t>AVERE A CUORE LE PERSONE CHE SOFFRONO</a:t>
            </a:r>
          </a:p>
          <a:p>
            <a:pPr>
              <a:buFontTx/>
              <a:buChar char="-"/>
            </a:pPr>
            <a:r>
              <a:rPr lang="it-IT" sz="1600" b="1" dirty="0" smtClean="0">
                <a:solidFill>
                  <a:srgbClr val="7030A0"/>
                </a:solidFill>
              </a:rPr>
              <a:t> SAPER PORSI IN ASCOLTO E RELAZIONE</a:t>
            </a:r>
          </a:p>
          <a:p>
            <a:pPr>
              <a:buFontTx/>
              <a:buChar char="-"/>
            </a:pPr>
            <a:r>
              <a:rPr lang="it-IT" sz="1600" b="1" dirty="0" smtClean="0">
                <a:solidFill>
                  <a:schemeClr val="accent3">
                    <a:lumMod val="75000"/>
                  </a:schemeClr>
                </a:solidFill>
              </a:rPr>
              <a:t> CREDERE </a:t>
            </a:r>
            <a:r>
              <a:rPr lang="it-IT" sz="1600" b="1" dirty="0">
                <a:solidFill>
                  <a:schemeClr val="accent3">
                    <a:lumMod val="75000"/>
                  </a:schemeClr>
                </a:solidFill>
              </a:rPr>
              <a:t>NEL LAVORO </a:t>
            </a:r>
            <a:r>
              <a:rPr lang="it-IT" sz="1600" b="1" dirty="0" err="1">
                <a:solidFill>
                  <a:schemeClr val="accent3">
                    <a:lumMod val="75000"/>
                  </a:schemeClr>
                </a:solidFill>
              </a:rPr>
              <a:t>DI</a:t>
            </a:r>
            <a:r>
              <a:rPr lang="it-IT" sz="1600" b="1" dirty="0">
                <a:solidFill>
                  <a:schemeClr val="accent3">
                    <a:lumMod val="75000"/>
                  </a:schemeClr>
                </a:solidFill>
              </a:rPr>
              <a:t> RETE</a:t>
            </a:r>
          </a:p>
          <a:p>
            <a:pPr>
              <a:buFontTx/>
              <a:buChar char="-"/>
            </a:pPr>
            <a:r>
              <a:rPr lang="it-IT" sz="1600" b="1" dirty="0" smtClean="0">
                <a:solidFill>
                  <a:srgbClr val="7030A0"/>
                </a:solidFill>
              </a:rPr>
              <a:t> ESSERE CAPACI </a:t>
            </a:r>
            <a:r>
              <a:rPr lang="it-IT" sz="1600" b="1" dirty="0" err="1" smtClean="0">
                <a:solidFill>
                  <a:srgbClr val="7030A0"/>
                </a:solidFill>
              </a:rPr>
              <a:t>DI</a:t>
            </a:r>
            <a:r>
              <a:rPr lang="it-IT" sz="1600" b="1" dirty="0" smtClean="0">
                <a:solidFill>
                  <a:srgbClr val="7030A0"/>
                </a:solidFill>
              </a:rPr>
              <a:t> COORDINAMENTO</a:t>
            </a:r>
          </a:p>
          <a:p>
            <a:pPr>
              <a:buFontTx/>
              <a:buChar char="-"/>
            </a:pPr>
            <a:r>
              <a:rPr lang="it-IT" sz="1600" b="1" dirty="0" smtClean="0">
                <a:solidFill>
                  <a:schemeClr val="accent3">
                    <a:lumMod val="75000"/>
                  </a:schemeClr>
                </a:solidFill>
              </a:rPr>
              <a:t> CONOSCERE IL </a:t>
            </a:r>
            <a:r>
              <a:rPr lang="it-IT" sz="1600" b="1" dirty="0">
                <a:solidFill>
                  <a:schemeClr val="accent3">
                    <a:lumMod val="75000"/>
                  </a:schemeClr>
                </a:solidFill>
              </a:rPr>
              <a:t>TERRITORIO/ PARROCCHIA/</a:t>
            </a:r>
            <a:r>
              <a:rPr lang="it-IT" sz="1600" b="1" dirty="0" err="1">
                <a:solidFill>
                  <a:schemeClr val="accent3">
                    <a:lumMod val="75000"/>
                  </a:schemeClr>
                </a:solidFill>
              </a:rPr>
              <a:t>QUARTIERE…</a:t>
            </a:r>
            <a:endParaRPr lang="it-IT" sz="1600" b="1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it-IT" sz="1600" b="1" dirty="0" smtClean="0">
                <a:solidFill>
                  <a:srgbClr val="7030A0"/>
                </a:solidFill>
              </a:rPr>
              <a:t> AVERE TEMPO DISPONIBILE</a:t>
            </a:r>
          </a:p>
          <a:p>
            <a:pPr>
              <a:buFontTx/>
              <a:buChar char="-"/>
            </a:pPr>
            <a:r>
              <a:rPr lang="it-IT" sz="1600" b="1" dirty="0" smtClean="0">
                <a:solidFill>
                  <a:schemeClr val="accent3">
                    <a:lumMod val="75000"/>
                  </a:schemeClr>
                </a:solidFill>
              </a:rPr>
              <a:t> ESSERE DISPONIBILI </a:t>
            </a:r>
            <a:r>
              <a:rPr lang="it-IT" sz="1600" b="1" dirty="0">
                <a:solidFill>
                  <a:schemeClr val="accent3">
                    <a:lumMod val="75000"/>
                  </a:schemeClr>
                </a:solidFill>
              </a:rPr>
              <a:t>PER CORSI E INCONTRI </a:t>
            </a:r>
            <a:r>
              <a:rPr lang="it-IT" sz="1600" b="1" dirty="0" err="1">
                <a:solidFill>
                  <a:schemeClr val="accent3">
                    <a:lumMod val="75000"/>
                  </a:schemeClr>
                </a:solidFill>
              </a:rPr>
              <a:t>DI</a:t>
            </a:r>
            <a:r>
              <a:rPr lang="it-IT" sz="1600" b="1" dirty="0">
                <a:solidFill>
                  <a:schemeClr val="accent3">
                    <a:lumMod val="75000"/>
                  </a:schemeClr>
                </a:solidFill>
              </a:rPr>
              <a:t> FORMAZIONE</a:t>
            </a:r>
          </a:p>
          <a:p>
            <a:pPr>
              <a:buFontTx/>
              <a:buChar char="-"/>
            </a:pPr>
            <a:r>
              <a:rPr lang="it-IT" sz="1600" b="1" dirty="0" smtClean="0">
                <a:solidFill>
                  <a:srgbClr val="7030A0"/>
                </a:solidFill>
              </a:rPr>
              <a:t> ESSERE GIÀ CONOSCIUTI IN PARROCCHIA</a:t>
            </a:r>
          </a:p>
          <a:p>
            <a:pPr>
              <a:buFontTx/>
              <a:buChar char="-"/>
            </a:pPr>
            <a:endParaRPr lang="it-IT" sz="1600" b="1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endParaRPr lang="it-IT" sz="1600" b="1" dirty="0">
              <a:solidFill>
                <a:srgbClr val="FF0000"/>
              </a:solidFill>
            </a:endParaRPr>
          </a:p>
        </p:txBody>
      </p:sp>
      <p:pic>
        <p:nvPicPr>
          <p:cNvPr id="6" name="Immagine 5" descr="Network business models will revolutionize community health — Curandi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124744"/>
            <a:ext cx="504056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dirty="0" smtClean="0"/>
              <a:t>° passo 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C00000"/>
                </a:solidFill>
              </a:rPr>
              <a:t>IL POSTO GIUSTO </a:t>
            </a:r>
            <a:r>
              <a:rPr lang="it-IT" sz="2400" dirty="0" smtClean="0"/>
              <a:t>in Parrocchia</a:t>
            </a:r>
          </a:p>
          <a:p>
            <a:pPr>
              <a:buNone/>
            </a:pPr>
            <a:r>
              <a:rPr lang="it-IT" sz="2400" dirty="0" smtClean="0"/>
              <a:t>     La pastorale della salute e del lutto fa parte dell’ambito di responsabilità del/la </a:t>
            </a:r>
            <a:r>
              <a:rPr lang="it-IT" sz="2400" b="1" dirty="0" smtClean="0">
                <a:solidFill>
                  <a:srgbClr val="0070C0"/>
                </a:solidFill>
              </a:rPr>
              <a:t>“Responsabile per la carità” </a:t>
            </a:r>
            <a:r>
              <a:rPr lang="it-IT" sz="2400" dirty="0" smtClean="0"/>
              <a:t>nel </a:t>
            </a:r>
            <a:r>
              <a:rPr lang="it-IT" sz="2400" b="1" dirty="0" smtClean="0">
                <a:solidFill>
                  <a:srgbClr val="00B050"/>
                </a:solidFill>
              </a:rPr>
              <a:t>Team pastorale</a:t>
            </a:r>
            <a:r>
              <a:rPr lang="it-IT" sz="2400" dirty="0" smtClean="0"/>
              <a:t>.</a:t>
            </a:r>
          </a:p>
          <a:p>
            <a:endParaRPr lang="it-IT" sz="240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 smtClean="0"/>
          </a:p>
          <a:p>
            <a:r>
              <a:rPr lang="it-IT" sz="1800" dirty="0" smtClean="0"/>
              <a:t>Secondo le dimensioni della Parrocchia, </a:t>
            </a:r>
            <a:r>
              <a:rPr lang="it-IT" sz="1800" b="1" dirty="0" smtClean="0">
                <a:solidFill>
                  <a:srgbClr val="0070C0"/>
                </a:solidFill>
              </a:rPr>
              <a:t>la pastorale della salute e del lutto può essere affidata ad una  singola persona o ad un gruppo.</a:t>
            </a:r>
          </a:p>
          <a:p>
            <a:endParaRPr lang="it-IT" dirty="0" smtClean="0"/>
          </a:p>
          <a:p>
            <a:r>
              <a:rPr lang="it-IT" sz="1800" dirty="0" smtClean="0"/>
              <a:t>Può essere svolta </a:t>
            </a:r>
            <a:r>
              <a:rPr lang="it-IT" sz="1800" b="1" dirty="0" smtClean="0">
                <a:solidFill>
                  <a:srgbClr val="FF0000"/>
                </a:solidFill>
              </a:rPr>
              <a:t>all’interno della Caritas parrocchiale o tramite  un’ équipe</a:t>
            </a:r>
            <a:r>
              <a:rPr lang="it-IT" sz="1800" dirty="0" smtClean="0"/>
              <a:t>, sempre in collaborazione con la Caritas parrocchiale</a:t>
            </a:r>
          </a:p>
        </p:txBody>
      </p:sp>
      <p:pic>
        <p:nvPicPr>
          <p:cNvPr id="5" name="Immagine 4" descr="Sala Consilina, ladri traditi dalle impronte sulla neve - L'Occhio 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692696"/>
            <a:ext cx="971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 descr="Riforma Terzo Settore: il Consiglio dei Ministri approva il nuovo ..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780928"/>
            <a:ext cx="352839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3° passo   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 smtClean="0"/>
          </a:p>
          <a:p>
            <a:r>
              <a:rPr lang="it-IT" sz="1800" b="1" u="sng" dirty="0" smtClean="0">
                <a:solidFill>
                  <a:srgbClr val="0070C0"/>
                </a:solidFill>
              </a:rPr>
              <a:t>PORSI IN RELAZIONE</a:t>
            </a:r>
          </a:p>
          <a:p>
            <a:endParaRPr lang="it-IT" b="1" u="sng" dirty="0">
              <a:solidFill>
                <a:srgbClr val="0070C0"/>
              </a:solidFill>
            </a:endParaRPr>
          </a:p>
          <a:p>
            <a:r>
              <a:rPr lang="it-IT" sz="1800" b="1" i="1" dirty="0"/>
              <a:t> </a:t>
            </a:r>
            <a:r>
              <a:rPr lang="it-IT" sz="1800" i="1" dirty="0"/>
              <a:t>La persona incaricata si porrà in relazione con</a:t>
            </a:r>
            <a:r>
              <a:rPr lang="it-IT" sz="1800" i="1" dirty="0" smtClean="0"/>
              <a:t>:</a:t>
            </a:r>
          </a:p>
          <a:p>
            <a:endParaRPr lang="it-IT" sz="1800" b="1" i="1" dirty="0"/>
          </a:p>
          <a:p>
            <a:r>
              <a:rPr lang="it-IT" sz="1800" b="1" i="1" dirty="0" smtClean="0">
                <a:solidFill>
                  <a:srgbClr val="7030A0"/>
                </a:solidFill>
              </a:rPr>
              <a:t>il/la </a:t>
            </a:r>
            <a:r>
              <a:rPr lang="it-IT" sz="1800" b="1" i="1" dirty="0">
                <a:solidFill>
                  <a:srgbClr val="7030A0"/>
                </a:solidFill>
              </a:rPr>
              <a:t>Referente dell’Ufficio diocesano per la Pastorale della salute e il Lutto</a:t>
            </a:r>
          </a:p>
          <a:p>
            <a:r>
              <a:rPr lang="it-IT" sz="1800" b="1" i="1" dirty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it-IT" sz="1800" b="1" i="1" dirty="0" smtClean="0">
                <a:solidFill>
                  <a:schemeClr val="accent6">
                    <a:lumMod val="75000"/>
                  </a:schemeClr>
                </a:solidFill>
              </a:rPr>
              <a:t>li </a:t>
            </a:r>
            <a:r>
              <a:rPr lang="it-IT" sz="1800" b="1" i="1" dirty="0">
                <a:solidFill>
                  <a:schemeClr val="accent6">
                    <a:lumMod val="75000"/>
                  </a:schemeClr>
                </a:solidFill>
              </a:rPr>
              <a:t>Assistenti Spirituali in ospedale (ASO-KHS)</a:t>
            </a:r>
          </a:p>
          <a:p>
            <a:r>
              <a:rPr lang="it-IT" sz="1800" b="1" i="1" dirty="0" smtClean="0">
                <a:solidFill>
                  <a:schemeClr val="accent3">
                    <a:lumMod val="75000"/>
                  </a:schemeClr>
                </a:solidFill>
              </a:rPr>
              <a:t>i </a:t>
            </a:r>
            <a:r>
              <a:rPr lang="it-IT" sz="1800" b="1" i="1" dirty="0">
                <a:solidFill>
                  <a:schemeClr val="accent3">
                    <a:lumMod val="75000"/>
                  </a:schemeClr>
                </a:solidFill>
              </a:rPr>
              <a:t>membri delle Associazioni attive nell’accompagnamento dei </a:t>
            </a:r>
            <a:r>
              <a:rPr lang="it-IT" sz="1800" b="1" i="1" dirty="0" smtClean="0">
                <a:solidFill>
                  <a:schemeClr val="accent3">
                    <a:lumMod val="75000"/>
                  </a:schemeClr>
                </a:solidFill>
              </a:rPr>
              <a:t>malati </a:t>
            </a:r>
            <a:r>
              <a:rPr lang="it-IT" sz="1800" i="1" dirty="0" smtClean="0"/>
              <a:t>(</a:t>
            </a:r>
            <a:r>
              <a:rPr lang="it-IT" sz="1800" i="1" dirty="0" err="1" smtClean="0"/>
              <a:t>es</a:t>
            </a:r>
            <a:r>
              <a:rPr lang="it-IT" sz="1800" i="1" dirty="0" smtClean="0"/>
              <a:t>: Unitalsi, </a:t>
            </a:r>
            <a:r>
              <a:rPr lang="it-IT" sz="1800" i="1" dirty="0" err="1" smtClean="0"/>
              <a:t>Avulss</a:t>
            </a:r>
            <a:r>
              <a:rPr lang="it-IT" sz="1800" i="1" dirty="0" smtClean="0"/>
              <a:t>, Caritas </a:t>
            </a:r>
            <a:r>
              <a:rPr lang="it-IT" sz="1800" i="1" dirty="0" err="1" smtClean="0"/>
              <a:t>Hospice</a:t>
            </a:r>
            <a:r>
              <a:rPr lang="it-IT" sz="1800" i="1" dirty="0" smtClean="0"/>
              <a:t>, </a:t>
            </a:r>
            <a:r>
              <a:rPr lang="it-IT" sz="1800" i="1" dirty="0" err="1" smtClean="0"/>
              <a:t>KFB…</a:t>
            </a:r>
            <a:r>
              <a:rPr lang="it-IT" sz="1800" i="1" dirty="0" smtClean="0"/>
              <a:t>)</a:t>
            </a:r>
            <a:endParaRPr lang="it-IT" sz="1800" i="1" dirty="0"/>
          </a:p>
          <a:p>
            <a:pPr>
              <a:buFontTx/>
              <a:buChar char="-"/>
            </a:pPr>
            <a:endParaRPr lang="it-IT" dirty="0"/>
          </a:p>
        </p:txBody>
      </p:sp>
      <p:pic>
        <p:nvPicPr>
          <p:cNvPr id="6" name="Immagine 5" descr="Sala Consilina, ladri traditi dalle impronte sulla neve - L'Occhio 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692696"/>
            <a:ext cx="971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egnaposto contenuto 7" descr="Connections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5050" y="1155797"/>
            <a:ext cx="5111750" cy="408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4</a:t>
            </a:r>
            <a:r>
              <a:rPr lang="it-IT" dirty="0" smtClean="0"/>
              <a:t>° passo  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7544" y="1412776"/>
            <a:ext cx="3008313" cy="4691063"/>
          </a:xfrm>
        </p:spPr>
        <p:txBody>
          <a:bodyPr>
            <a:normAutofit fontScale="92500" lnSpcReduction="10000"/>
          </a:bodyPr>
          <a:lstStyle/>
          <a:p>
            <a:endParaRPr lang="it-IT" dirty="0" smtClean="0"/>
          </a:p>
          <a:p>
            <a:r>
              <a:rPr lang="it-IT" sz="1800" b="1" u="sng" dirty="0" smtClean="0">
                <a:solidFill>
                  <a:srgbClr val="0070C0"/>
                </a:solidFill>
              </a:rPr>
              <a:t>COSTITUIRE E COORDINARE </a:t>
            </a:r>
          </a:p>
          <a:p>
            <a:r>
              <a:rPr lang="it-IT" sz="1800" b="1" u="sng" dirty="0" smtClean="0">
                <a:solidFill>
                  <a:srgbClr val="0070C0"/>
                </a:solidFill>
              </a:rPr>
              <a:t>L’ EQUIPE</a:t>
            </a:r>
          </a:p>
          <a:p>
            <a:endParaRPr lang="it-IT" sz="1800" i="1" dirty="0" smtClean="0"/>
          </a:p>
          <a:p>
            <a:r>
              <a:rPr lang="it-IT" sz="1800" i="1" dirty="0" smtClean="0"/>
              <a:t>La </a:t>
            </a:r>
            <a:r>
              <a:rPr lang="it-IT" sz="1800" i="1" dirty="0"/>
              <a:t>persona incaricata si impegnerà a:</a:t>
            </a:r>
          </a:p>
          <a:p>
            <a:r>
              <a:rPr lang="it-IT" sz="1800" b="1" i="1" dirty="0" smtClean="0">
                <a:solidFill>
                  <a:srgbClr val="FF0000"/>
                </a:solidFill>
              </a:rPr>
              <a:t>- individuare </a:t>
            </a:r>
            <a:r>
              <a:rPr lang="it-IT" sz="1800" b="1" i="1" dirty="0">
                <a:solidFill>
                  <a:srgbClr val="FF0000"/>
                </a:solidFill>
              </a:rPr>
              <a:t>e suggerire al Parroco e al Consiglio pastorale alcuni nomi </a:t>
            </a:r>
            <a:endParaRPr lang="it-IT" sz="1800" b="1" i="1" dirty="0" smtClean="0">
              <a:solidFill>
                <a:srgbClr val="FF0000"/>
              </a:solidFill>
            </a:endParaRPr>
          </a:p>
          <a:p>
            <a:endParaRPr lang="it-IT" sz="1800" b="1" i="1" dirty="0">
              <a:solidFill>
                <a:srgbClr val="7030A0"/>
              </a:solidFill>
            </a:endParaRPr>
          </a:p>
          <a:p>
            <a:r>
              <a:rPr lang="it-IT" sz="1800" b="1" i="1" dirty="0" smtClean="0">
                <a:solidFill>
                  <a:srgbClr val="0070C0"/>
                </a:solidFill>
              </a:rPr>
              <a:t>- riunire l’équipe </a:t>
            </a:r>
            <a:r>
              <a:rPr lang="it-IT" sz="1800" b="1" i="1" dirty="0">
                <a:solidFill>
                  <a:srgbClr val="0070C0"/>
                </a:solidFill>
              </a:rPr>
              <a:t>con cadenza </a:t>
            </a:r>
            <a:r>
              <a:rPr lang="it-IT" sz="1800" b="1" i="1" dirty="0" smtClean="0">
                <a:solidFill>
                  <a:srgbClr val="0070C0"/>
                </a:solidFill>
              </a:rPr>
              <a:t>periodica</a:t>
            </a:r>
          </a:p>
          <a:p>
            <a:endParaRPr lang="it-IT" sz="1800" b="1" i="1" dirty="0">
              <a:solidFill>
                <a:srgbClr val="7030A0"/>
              </a:solidFill>
            </a:endParaRPr>
          </a:p>
          <a:p>
            <a:r>
              <a:rPr lang="it-IT" sz="1800" b="1" i="1" dirty="0" smtClean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it-IT" sz="1800" b="1" i="1" dirty="0" smtClean="0">
                <a:solidFill>
                  <a:srgbClr val="C00000"/>
                </a:solidFill>
              </a:rPr>
              <a:t>invitare  i membri a </a:t>
            </a:r>
            <a:r>
              <a:rPr lang="it-IT" sz="1800" b="1" i="1" dirty="0">
                <a:solidFill>
                  <a:srgbClr val="C00000"/>
                </a:solidFill>
              </a:rPr>
              <a:t>seguire </a:t>
            </a:r>
            <a:r>
              <a:rPr lang="it-IT" sz="1800" b="1" i="1" dirty="0" smtClean="0">
                <a:solidFill>
                  <a:srgbClr val="C00000"/>
                </a:solidFill>
              </a:rPr>
              <a:t>i corsi  previsti nei ‘MODULI’ del PERCORSO DIOCESANO di  FORMAZIONE’</a:t>
            </a:r>
            <a:endParaRPr lang="it-IT" sz="1800" b="1" i="1" dirty="0">
              <a:solidFill>
                <a:srgbClr val="C00000"/>
              </a:solidFill>
            </a:endParaRPr>
          </a:p>
        </p:txBody>
      </p:sp>
      <p:pic>
        <p:nvPicPr>
          <p:cNvPr id="5" name="Immagine 4" descr="Sala Consilina, ladri traditi dalle impronte sulla neve - L'Occhio 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692696"/>
            <a:ext cx="971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egnaposto contenuto 5" descr="New Team Member Clipart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060848"/>
            <a:ext cx="3960440" cy="3604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5° passo  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7544" y="1412776"/>
            <a:ext cx="3008313" cy="46910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it-IT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it-IT" sz="2000" b="1" dirty="0" smtClean="0">
                <a:solidFill>
                  <a:schemeClr val="accent6">
                    <a:lumMod val="75000"/>
                  </a:schemeClr>
                </a:solidFill>
              </a:rPr>
              <a:t>L’EQUIPE </a:t>
            </a:r>
            <a:r>
              <a:rPr lang="it-IT" sz="2000" b="1" dirty="0">
                <a:solidFill>
                  <a:schemeClr val="accent6">
                    <a:lumMod val="75000"/>
                  </a:schemeClr>
                </a:solidFill>
              </a:rPr>
              <a:t>IN </a:t>
            </a:r>
            <a:r>
              <a:rPr lang="it-IT" sz="2000" b="1" dirty="0" smtClean="0">
                <a:solidFill>
                  <a:schemeClr val="accent6">
                    <a:lumMod val="75000"/>
                  </a:schemeClr>
                </a:solidFill>
              </a:rPr>
              <a:t>AZIONE - 1</a:t>
            </a:r>
          </a:p>
          <a:p>
            <a:pPr algn="ctr"/>
            <a:endParaRPr lang="it-IT" sz="1600" b="1" dirty="0" smtClean="0"/>
          </a:p>
          <a:p>
            <a:pPr algn="ctr"/>
            <a:r>
              <a:rPr lang="it-IT" sz="1600" b="1" dirty="0" smtClean="0"/>
              <a:t>a livello parrocchiale </a:t>
            </a:r>
          </a:p>
          <a:p>
            <a:pPr algn="ctr"/>
            <a:r>
              <a:rPr lang="it-IT" sz="1600" b="1" dirty="0" smtClean="0">
                <a:solidFill>
                  <a:schemeClr val="accent2">
                    <a:lumMod val="75000"/>
                  </a:schemeClr>
                </a:solidFill>
              </a:rPr>
              <a:t>è consigliata la presentazione ufficiale dell’équipe alla Comunità, per es. in occasione della </a:t>
            </a:r>
            <a:r>
              <a:rPr lang="it-IT" sz="1600" b="1" dirty="0" smtClean="0">
                <a:solidFill>
                  <a:srgbClr val="0070C0"/>
                </a:solidFill>
              </a:rPr>
              <a:t>Giornata Mondiale del Malato.</a:t>
            </a:r>
          </a:p>
          <a:p>
            <a:pPr algn="ctr"/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it-IT" sz="1600" b="1" dirty="0" smtClean="0">
                <a:solidFill>
                  <a:schemeClr val="accent2">
                    <a:lumMod val="75000"/>
                  </a:schemeClr>
                </a:solidFill>
              </a:rPr>
              <a:t>Auspicabile anche la VERIFICA annuale del suo operato.</a:t>
            </a:r>
            <a:endParaRPr lang="it-IT" dirty="0"/>
          </a:p>
        </p:txBody>
      </p:sp>
      <p:pic>
        <p:nvPicPr>
          <p:cNvPr id="6" name="Immagine 5" descr="Sala Consilina, ladri traditi dalle impronte sulla neve - L'Occhio 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692696"/>
            <a:ext cx="971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egnaposto contenuto 6" descr="Immagini Gruppo Di Persone | Vettori Gratuiti, Foto Stock e PSD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340768"/>
            <a:ext cx="4770120" cy="477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it-IT" sz="2400" dirty="0" smtClean="0"/>
              <a:t>Sull’esempio di Gesù, </a:t>
            </a:r>
            <a:br>
              <a:rPr lang="it-IT" sz="2400" dirty="0" smtClean="0"/>
            </a:br>
            <a:r>
              <a:rPr lang="it-IT" sz="2400" dirty="0" smtClean="0"/>
              <a:t>il Signore e </a:t>
            </a:r>
            <a:r>
              <a:rPr lang="it-IT" sz="2400" dirty="0" err="1"/>
              <a:t>M</a:t>
            </a:r>
            <a:r>
              <a:rPr lang="it-IT" sz="2400" dirty="0" err="1" smtClean="0"/>
              <a:t>aestro…</a:t>
            </a:r>
            <a:endParaRPr lang="it-IT" sz="2400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endParaRPr lang="it-IT" dirty="0" smtClean="0"/>
          </a:p>
          <a:p>
            <a:r>
              <a:rPr lang="it-IT" sz="1800" i="1" dirty="0"/>
              <a:t>C</a:t>
            </a:r>
            <a:r>
              <a:rPr lang="it-IT" sz="1800" i="1" dirty="0" smtClean="0"/>
              <a:t>on parole e gesti Gesù ha rivelato la predilezione di Dio per le persone fragili, malate e in lutto.</a:t>
            </a:r>
          </a:p>
          <a:p>
            <a:endParaRPr lang="it-IT" sz="2400" i="1" dirty="0"/>
          </a:p>
          <a:p>
            <a:pPr algn="ctr"/>
            <a:r>
              <a:rPr lang="it-IT" sz="2400" i="1" dirty="0" smtClean="0"/>
              <a:t>Contempliamo</a:t>
            </a:r>
          </a:p>
          <a:p>
            <a:pPr algn="ctr"/>
            <a:r>
              <a:rPr lang="it-IT" sz="2400" i="1" dirty="0" smtClean="0"/>
              <a:t> tre icone</a:t>
            </a:r>
          </a:p>
          <a:p>
            <a:pPr algn="ctr"/>
            <a:r>
              <a:rPr lang="it-IT" sz="2400" b="1" i="1" dirty="0" smtClean="0"/>
              <a:t>“CHRISTUS MEDICUS” </a:t>
            </a:r>
          </a:p>
          <a:p>
            <a:pPr algn="ctr"/>
            <a:r>
              <a:rPr lang="it-IT" sz="2400" i="1" dirty="0" smtClean="0"/>
              <a:t>dalla Cappella nel </a:t>
            </a:r>
            <a:r>
              <a:rPr lang="it-IT" sz="2200" i="1" dirty="0" smtClean="0"/>
              <a:t>MARTINSBRUNN a Merano</a:t>
            </a:r>
          </a:p>
          <a:p>
            <a:pPr algn="ctr"/>
            <a:r>
              <a:rPr lang="it-IT" sz="1050" b="1" dirty="0" smtClean="0"/>
              <a:t>(scuola iconografica “</a:t>
            </a:r>
            <a:r>
              <a:rPr lang="it-IT" sz="1050" b="1" dirty="0" err="1" smtClean="0"/>
              <a:t>Radruzh</a:t>
            </a:r>
            <a:r>
              <a:rPr lang="it-IT" sz="1050" b="1" dirty="0" smtClean="0"/>
              <a:t>”</a:t>
            </a:r>
            <a:r>
              <a:rPr lang="it-IT" sz="1050" b="1" dirty="0" err="1" smtClean="0"/>
              <a:t>-Lviv-Ucraina</a:t>
            </a:r>
            <a:r>
              <a:rPr lang="it-IT" sz="1050" b="1" dirty="0" smtClean="0"/>
              <a:t>)</a:t>
            </a:r>
          </a:p>
          <a:p>
            <a:pPr algn="ctr"/>
            <a:endParaRPr lang="it-IT" dirty="0" smtClean="0"/>
          </a:p>
          <a:p>
            <a:pPr algn="ctr"/>
            <a:r>
              <a:rPr lang="it-IT" dirty="0" smtClean="0"/>
              <a:t>(per gentile concessione di</a:t>
            </a:r>
          </a:p>
          <a:p>
            <a:pPr algn="ctr"/>
            <a:r>
              <a:rPr lang="it-IT" dirty="0" smtClean="0"/>
              <a:t> Fondazione  St. Elisabeth - Stiftung)</a:t>
            </a:r>
            <a:endParaRPr lang="it-IT" dirty="0"/>
          </a:p>
        </p:txBody>
      </p:sp>
      <p:pic>
        <p:nvPicPr>
          <p:cNvPr id="16386" name="Picture 2" descr="\\fs02\userhome$\VIS\AMBITO- MALATI &amp;  LUTTO\EQUIPE PARROCCHIALE PAST SALUTE- strumenti\02_Ikone_Martinsbrun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0702" y="476672"/>
            <a:ext cx="2237482" cy="2231888"/>
          </a:xfrm>
          <a:prstGeom prst="rect">
            <a:avLst/>
          </a:prstGeom>
          <a:noFill/>
        </p:spPr>
      </p:pic>
      <p:pic>
        <p:nvPicPr>
          <p:cNvPr id="16388" name="Picture 4" descr="\\fs02\userhome$\VIS\AMBITO- MALATI &amp;  LUTTO\EQUIPE PARROCCHIALE PAST SALUTE- strumenti\06_Ikone_Martinsbrun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916832"/>
            <a:ext cx="2232248" cy="2213274"/>
          </a:xfrm>
          <a:prstGeom prst="rect">
            <a:avLst/>
          </a:prstGeom>
          <a:noFill/>
        </p:spPr>
      </p:pic>
      <p:pic>
        <p:nvPicPr>
          <p:cNvPr id="16389" name="Picture 5" descr="\\fs02\userhome$\VIS\AMBITO- MALATI &amp;  LUTTO\EQUIPE PARROCCHIALE PAST SALUTE- strumenti\07_Ikone_Martinsbrun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717032"/>
            <a:ext cx="2232248" cy="2217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6</a:t>
            </a:r>
            <a:r>
              <a:rPr lang="it-IT" dirty="0" smtClean="0"/>
              <a:t>° passo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it-IT" dirty="0"/>
              <a:t>	</a:t>
            </a:r>
            <a:endParaRPr lang="it-IT" dirty="0" smtClean="0"/>
          </a:p>
          <a:p>
            <a:pPr algn="ctr"/>
            <a:r>
              <a:rPr lang="it-IT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000" b="1" dirty="0" smtClean="0">
                <a:solidFill>
                  <a:schemeClr val="accent6">
                    <a:lumMod val="75000"/>
                  </a:schemeClr>
                </a:solidFill>
              </a:rPr>
              <a:t>L’EQUIPE IN AZIONE - 2</a:t>
            </a:r>
          </a:p>
          <a:p>
            <a:endParaRPr lang="it-IT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it-IT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1600" b="1" dirty="0" smtClean="0">
                <a:solidFill>
                  <a:schemeClr val="accent2">
                    <a:lumMod val="75000"/>
                  </a:schemeClr>
                </a:solidFill>
              </a:rPr>
              <a:t>- CELEBRA VARI MOMENTI </a:t>
            </a:r>
            <a:r>
              <a:rPr lang="it-IT" b="1" dirty="0"/>
              <a:t>nell’anno</a:t>
            </a:r>
            <a:r>
              <a:rPr lang="it-IT" b="1" dirty="0" smtClean="0"/>
              <a:t>, in collaborazione con il Parroco, il Gruppo liturgico e i sacerdoti incaricati:</a:t>
            </a:r>
            <a:endParaRPr lang="it-IT" b="1" dirty="0"/>
          </a:p>
          <a:p>
            <a:pPr algn="ctr"/>
            <a:r>
              <a:rPr lang="it-IT" b="1" dirty="0" smtClean="0"/>
              <a:t> </a:t>
            </a:r>
          </a:p>
          <a:p>
            <a:pPr algn="ctr">
              <a:buFont typeface="Arial" charset="0"/>
              <a:buChar char="•"/>
            </a:pPr>
            <a:r>
              <a:rPr lang="it-IT" b="1" dirty="0" smtClean="0">
                <a:solidFill>
                  <a:srgbClr val="0070C0"/>
                </a:solidFill>
              </a:rPr>
              <a:t> LA GIORNATA MONDIALE DEL MALATO: 11 FEBBRAIO</a:t>
            </a:r>
          </a:p>
          <a:p>
            <a:pPr algn="ctr">
              <a:buFont typeface="Arial" charset="0"/>
              <a:buChar char="•"/>
            </a:pPr>
            <a:endParaRPr lang="it-IT" b="1" dirty="0"/>
          </a:p>
          <a:p>
            <a:pPr algn="ctr">
              <a:buFont typeface="Arial" charset="0"/>
              <a:buChar char="•"/>
            </a:pPr>
            <a:r>
              <a:rPr lang="it-IT" b="1" dirty="0" smtClean="0">
                <a:solidFill>
                  <a:srgbClr val="7030A0"/>
                </a:solidFill>
              </a:rPr>
              <a:t> AVVENTO / QUARESIMA: </a:t>
            </a:r>
          </a:p>
          <a:p>
            <a:pPr algn="ctr"/>
            <a:r>
              <a:rPr lang="it-IT" b="1" dirty="0" smtClean="0"/>
              <a:t>dimensione penitenziale</a:t>
            </a:r>
          </a:p>
          <a:p>
            <a:pPr algn="ctr">
              <a:buFont typeface="Arial" charset="0"/>
              <a:buChar char="•"/>
            </a:pPr>
            <a:endParaRPr lang="it-IT" b="1" dirty="0"/>
          </a:p>
          <a:p>
            <a:pPr algn="ctr">
              <a:buFont typeface="Arial" charset="0"/>
              <a:buChar char="•"/>
            </a:pPr>
            <a:r>
              <a:rPr lang="it-IT" b="1" dirty="0" smtClean="0"/>
              <a:t> </a:t>
            </a:r>
            <a:r>
              <a:rPr lang="it-IT" b="1" dirty="0" smtClean="0">
                <a:solidFill>
                  <a:srgbClr val="C00000"/>
                </a:solidFill>
              </a:rPr>
              <a:t>NATALE / PASQUA: </a:t>
            </a:r>
          </a:p>
          <a:p>
            <a:pPr algn="ctr"/>
            <a:r>
              <a:rPr lang="it-IT" b="1" dirty="0" smtClean="0"/>
              <a:t>dimensione festosa</a:t>
            </a:r>
          </a:p>
          <a:p>
            <a:pPr algn="ctr">
              <a:buFont typeface="Arial" charset="0"/>
              <a:buChar char="•"/>
            </a:pPr>
            <a:endParaRPr lang="it-IT" b="1" dirty="0" smtClean="0"/>
          </a:p>
          <a:p>
            <a:pPr algn="ctr">
              <a:buFont typeface="Arial" charset="0"/>
              <a:buChar char="•"/>
            </a:pPr>
            <a:endParaRPr lang="it-IT" b="1" dirty="0"/>
          </a:p>
        </p:txBody>
      </p:sp>
      <p:pic>
        <p:nvPicPr>
          <p:cNvPr id="5" name="Immagine 4" descr="Sala Consilina, ladri traditi dalle impronte sulla neve - L'Occhio ..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692696"/>
            <a:ext cx="971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139952" y="362494"/>
          <a:ext cx="4032448" cy="5703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4" imgW="6416013" imgH="9075333" progId="AcroExch.Document.DC">
                  <p:embed/>
                </p:oleObj>
              </mc:Choice>
              <mc:Fallback>
                <p:oleObj name="Acrobat Document" r:id="rId4" imgW="6416013" imgH="9075333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362494"/>
                        <a:ext cx="4032448" cy="57033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7</a:t>
            </a:r>
            <a:r>
              <a:rPr lang="it-IT" dirty="0" smtClean="0"/>
              <a:t>° passo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 sz="1600" b="1" dirty="0" smtClean="0"/>
          </a:p>
          <a:p>
            <a:r>
              <a:rPr lang="it-IT" sz="1600" b="1" dirty="0" smtClean="0"/>
              <a:t>Esempio del volantino / modello adattabile </a:t>
            </a:r>
          </a:p>
          <a:p>
            <a:pPr>
              <a:buNone/>
            </a:pPr>
            <a:r>
              <a:rPr lang="it-IT" sz="1600" b="1" dirty="0" smtClean="0"/>
              <a:t>    fornito dalla Diocesi </a:t>
            </a:r>
            <a:r>
              <a:rPr lang="it-IT" sz="1100" dirty="0" smtClean="0"/>
              <a:t>(adattato  e stampato per l’Unità pastorale di Laives)</a:t>
            </a:r>
            <a:endParaRPr lang="it-IT" sz="110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it-IT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it-IT" sz="2000" b="1" dirty="0" smtClean="0">
                <a:solidFill>
                  <a:schemeClr val="accent6">
                    <a:lumMod val="75000"/>
                  </a:schemeClr>
                </a:solidFill>
              </a:rPr>
              <a:t>L’EQUIPE IN AZIONE - 3</a:t>
            </a:r>
          </a:p>
          <a:p>
            <a:pPr algn="ctr"/>
            <a:endParaRPr lang="it-IT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it-IT" b="1" dirty="0" smtClean="0">
                <a:solidFill>
                  <a:srgbClr val="00B050"/>
                </a:solidFill>
              </a:rPr>
              <a:t>CURA L’</a:t>
            </a:r>
            <a:r>
              <a:rPr lang="it-IT" b="1" dirty="0" err="1" smtClean="0">
                <a:solidFill>
                  <a:srgbClr val="00B050"/>
                </a:solidFill>
              </a:rPr>
              <a:t>INFORMAZIONE</a:t>
            </a:r>
            <a:r>
              <a:rPr lang="it-IT" b="1" dirty="0" err="1" smtClean="0"/>
              <a:t>*</a:t>
            </a:r>
            <a:r>
              <a:rPr lang="it-IT" b="1" dirty="0" smtClean="0"/>
              <a:t> sulle possibilità di sostegno spirituale, servizi-visita e </a:t>
            </a:r>
            <a:r>
              <a:rPr lang="it-IT" b="1" dirty="0" err="1" smtClean="0"/>
              <a:t>sacramenti…</a:t>
            </a:r>
            <a:endParaRPr lang="it-IT" b="1" dirty="0" smtClean="0"/>
          </a:p>
          <a:p>
            <a:pPr algn="ctr"/>
            <a:endParaRPr lang="it-IT" b="1" dirty="0" smtClean="0"/>
          </a:p>
          <a:p>
            <a:pPr algn="ctr"/>
            <a:r>
              <a:rPr lang="it-IT" b="1" dirty="0" err="1" smtClean="0"/>
              <a:t>*preferibilmente</a:t>
            </a:r>
            <a:r>
              <a:rPr lang="it-IT" b="1" dirty="0" smtClean="0"/>
              <a:t> </a:t>
            </a:r>
            <a:r>
              <a:rPr lang="it-IT" b="1" dirty="0" smtClean="0">
                <a:solidFill>
                  <a:srgbClr val="C00000"/>
                </a:solidFill>
              </a:rPr>
              <a:t>a livello INTERPARROCCHIALE  </a:t>
            </a:r>
          </a:p>
          <a:p>
            <a:pPr algn="ctr"/>
            <a:r>
              <a:rPr lang="it-IT" b="1" dirty="0" smtClean="0"/>
              <a:t>nell’Unità pastorale </a:t>
            </a:r>
          </a:p>
          <a:p>
            <a:pPr algn="ctr"/>
            <a:endParaRPr lang="it-IT" b="1" dirty="0" smtClean="0"/>
          </a:p>
          <a:p>
            <a:pPr algn="ctr"/>
            <a:r>
              <a:rPr lang="it-IT" b="1" dirty="0" smtClean="0"/>
              <a:t>Si possono usare i modelli adattabili alla propria Unità pastorale, </a:t>
            </a:r>
          </a:p>
          <a:p>
            <a:pPr algn="ctr"/>
            <a:r>
              <a:rPr lang="it-IT" b="1" dirty="0" smtClean="0"/>
              <a:t>forniti dalla Diocesi</a:t>
            </a:r>
          </a:p>
          <a:p>
            <a:pPr algn="ctr"/>
            <a:endParaRPr lang="it-IT" b="1" dirty="0" smtClean="0"/>
          </a:p>
          <a:p>
            <a:pPr algn="ctr"/>
            <a:endParaRPr lang="it-IT" dirty="0" smtClean="0"/>
          </a:p>
        </p:txBody>
      </p:sp>
      <p:pic>
        <p:nvPicPr>
          <p:cNvPr id="5" name="Immagine 4" descr="Sala Consilina, ladri traditi dalle impronte sulla neve - L'Occhio ..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692696"/>
            <a:ext cx="971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3635896" y="1628800"/>
          <a:ext cx="5299344" cy="3744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0" name="Acrobat Document" r:id="rId4" imgW="6416596" imgH="4534293" progId="AcroExch.Document.DC">
                  <p:embed/>
                </p:oleObj>
              </mc:Choice>
              <mc:Fallback>
                <p:oleObj name="Acrobat Document" r:id="rId4" imgW="6416596" imgH="4534293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1628800"/>
                        <a:ext cx="5299344" cy="3744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8° passo 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endParaRPr lang="it-IT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it-IT" sz="2000" b="1" dirty="0" smtClean="0">
                <a:solidFill>
                  <a:schemeClr val="accent6">
                    <a:lumMod val="75000"/>
                  </a:schemeClr>
                </a:solidFill>
              </a:rPr>
              <a:t>L’EQUIPE IN AZIONE – 4a</a:t>
            </a:r>
          </a:p>
          <a:p>
            <a:pPr algn="ctr"/>
            <a:r>
              <a:rPr lang="it-IT" sz="2000" b="1" i="1" dirty="0" smtClean="0"/>
              <a:t>PROMUOVE E COORDINA </a:t>
            </a:r>
          </a:p>
          <a:p>
            <a:pPr algn="ctr"/>
            <a:r>
              <a:rPr lang="it-IT" sz="2000" b="1" i="1" dirty="0" smtClean="0"/>
              <a:t>I MINISTERI:</a:t>
            </a:r>
          </a:p>
          <a:p>
            <a:pPr algn="ctr"/>
            <a:endParaRPr lang="it-IT" sz="2000" b="1" i="1" dirty="0" smtClean="0"/>
          </a:p>
          <a:p>
            <a:pPr>
              <a:buFontTx/>
              <a:buChar char="-"/>
            </a:pPr>
            <a:r>
              <a:rPr lang="it-IT" sz="2000" b="1" dirty="0" smtClean="0">
                <a:solidFill>
                  <a:srgbClr val="00B050"/>
                </a:solidFill>
              </a:rPr>
              <a:t> Visite alle persone  malate, in lutto e/o sole</a:t>
            </a:r>
          </a:p>
          <a:p>
            <a:pPr>
              <a:buFontTx/>
              <a:buChar char="-"/>
            </a:pPr>
            <a:r>
              <a:rPr lang="it-IT" sz="2000" b="1" dirty="0" smtClean="0">
                <a:solidFill>
                  <a:srgbClr val="C00000"/>
                </a:solidFill>
              </a:rPr>
              <a:t> Servizio spesa, aiuto in casa o campagna, pratiche amministrative</a:t>
            </a:r>
          </a:p>
          <a:p>
            <a:pPr>
              <a:buFontTx/>
              <a:buChar char="-"/>
            </a:pP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r>
              <a:rPr lang="it-IT" sz="2000" b="1" dirty="0" smtClean="0">
                <a:solidFill>
                  <a:srgbClr val="0070C0"/>
                </a:solidFill>
              </a:rPr>
              <a:t>Accompagnamento persone morenti e loro parenti</a:t>
            </a:r>
          </a:p>
          <a:p>
            <a:pPr>
              <a:buFontTx/>
              <a:buChar char="-"/>
            </a:pP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r>
              <a:rPr lang="it-IT" sz="2000" b="1" dirty="0" smtClean="0">
                <a:solidFill>
                  <a:srgbClr val="7030A0"/>
                </a:solidFill>
              </a:rPr>
              <a:t>Accompagnamento per le persone in lutto</a:t>
            </a:r>
          </a:p>
          <a:p>
            <a:endParaRPr lang="it-IT" sz="2000" dirty="0"/>
          </a:p>
        </p:txBody>
      </p:sp>
      <p:pic>
        <p:nvPicPr>
          <p:cNvPr id="5" name="Immagine 4" descr="Sala Consilina, ladri traditi dalle impronte sulla neve - L'Occhio 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692696"/>
            <a:ext cx="971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egnaposto contenuto 5" descr="Il volontariato non si ferma: Protezione Civile, spesa, medicina ...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132856"/>
            <a:ext cx="432048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 descr="Generico 201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653136"/>
            <a:ext cx="266429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Il ragazzo sveglio che innaffia le piante dal tubo flessibile, fa ...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836712"/>
            <a:ext cx="185394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 descr="https://www.csvcatanzaro.it/wp-content/uploads/2020/03/spesa-generica-sacchetto-460x28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836712"/>
            <a:ext cx="169984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 lnSpcReduction="10000"/>
          </a:bodyPr>
          <a:lstStyle/>
          <a:p>
            <a:endParaRPr lang="it-IT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it-IT" sz="2000" b="1" dirty="0" smtClean="0">
                <a:solidFill>
                  <a:schemeClr val="accent6">
                    <a:lumMod val="75000"/>
                  </a:schemeClr>
                </a:solidFill>
              </a:rPr>
              <a:t>L’EQUIPE IN AZIONE – 4b </a:t>
            </a:r>
            <a:r>
              <a:rPr lang="it-IT" sz="1600" b="1" dirty="0" smtClean="0"/>
              <a:t>PROMUOVE</a:t>
            </a:r>
            <a:r>
              <a:rPr lang="it-IT" b="1" dirty="0" smtClean="0"/>
              <a:t> </a:t>
            </a:r>
          </a:p>
          <a:p>
            <a:pPr algn="ctr"/>
            <a:r>
              <a:rPr lang="it-IT" b="1" dirty="0" smtClean="0"/>
              <a:t>le seguenti CELEBRAZIONI:</a:t>
            </a:r>
          </a:p>
          <a:p>
            <a:pPr algn="ctr"/>
            <a:endParaRPr lang="it-IT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COMUNIONE AI MALATI</a:t>
            </a:r>
          </a:p>
          <a:p>
            <a:pPr algn="ctr">
              <a:buFontTx/>
              <a:buChar char="-"/>
            </a:pPr>
            <a:endParaRPr lang="it-IT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it-IT" b="1" dirty="0" smtClean="0">
                <a:solidFill>
                  <a:srgbClr val="0070C0"/>
                </a:solidFill>
              </a:rPr>
              <a:t>UNZIONE DEGLI INFERMI</a:t>
            </a:r>
          </a:p>
          <a:p>
            <a:pPr algn="ctr"/>
            <a:r>
              <a:rPr lang="it-IT" dirty="0" smtClean="0">
                <a:solidFill>
                  <a:srgbClr val="0070C0"/>
                </a:solidFill>
              </a:rPr>
              <a:t>( se necessario individuale, periodicamente comunitaria)</a:t>
            </a:r>
          </a:p>
          <a:p>
            <a:pPr algn="ctr"/>
            <a:endParaRPr lang="it-IT" dirty="0" smtClean="0">
              <a:solidFill>
                <a:srgbClr val="002060"/>
              </a:solidFill>
            </a:endParaRPr>
          </a:p>
          <a:p>
            <a:pPr algn="ctr"/>
            <a:r>
              <a:rPr lang="it-IT" b="1" dirty="0" smtClean="0">
                <a:solidFill>
                  <a:srgbClr val="002060"/>
                </a:solidFill>
              </a:rPr>
              <a:t> BENEDIZIONE dei MORENTI e VIATICO</a:t>
            </a:r>
          </a:p>
          <a:p>
            <a:pPr algn="ctr"/>
            <a:r>
              <a:rPr lang="it-IT" b="1" dirty="0" smtClean="0">
                <a:solidFill>
                  <a:srgbClr val="00B050"/>
                </a:solidFill>
              </a:rPr>
              <a:t> PREGHIERE per il defunto</a:t>
            </a:r>
          </a:p>
          <a:p>
            <a:pPr algn="ctr"/>
            <a:r>
              <a:rPr lang="it-IT" b="1" dirty="0" smtClean="0">
                <a:solidFill>
                  <a:srgbClr val="C00000"/>
                </a:solidFill>
              </a:rPr>
              <a:t> (ROSARIO o altre)</a:t>
            </a:r>
          </a:p>
          <a:p>
            <a:pPr algn="ctr"/>
            <a:endParaRPr lang="it-IT" b="1" dirty="0" smtClean="0"/>
          </a:p>
          <a:p>
            <a:pPr algn="ctr"/>
            <a:r>
              <a:rPr lang="it-IT" b="1" dirty="0" smtClean="0"/>
              <a:t>FUNERALI  e</a:t>
            </a:r>
          </a:p>
          <a:p>
            <a:pPr algn="ctr"/>
            <a:r>
              <a:rPr lang="it-IT" b="1" dirty="0" smtClean="0"/>
              <a:t> DEPOSIZIONE DELL’URNA</a:t>
            </a:r>
          </a:p>
        </p:txBody>
      </p:sp>
      <p:pic>
        <p:nvPicPr>
          <p:cNvPr id="5" name="Immagine 4" descr="Sala Consilina, ladri traditi dalle impronte sulla neve - L'Occhio 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692696"/>
            <a:ext cx="971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egnaposto contenuto 5" descr="Si è rilanciato il Sacramento dell'Unzione degli Infermi al ...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412776"/>
            <a:ext cx="424847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https://i0.wp.com/www.onoranzefunebriisella.it/wp-content/uploads/2015/09/ISELLA_onoranze-funebri_funerali-cerimonie.jpg?resize=800%2C400&amp;ssl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365104"/>
            <a:ext cx="3168352" cy="15841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9° passo 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it-IT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it-IT" sz="2000" b="1" dirty="0" smtClean="0">
                <a:solidFill>
                  <a:schemeClr val="accent6">
                    <a:lumMod val="50000"/>
                  </a:schemeClr>
                </a:solidFill>
              </a:rPr>
              <a:t>L’EQUIPE IN AZIONE – 5</a:t>
            </a:r>
          </a:p>
          <a:p>
            <a:pPr algn="ctr"/>
            <a:endParaRPr lang="it-IT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it-IT" sz="2400" b="1" dirty="0" smtClean="0">
                <a:solidFill>
                  <a:srgbClr val="00B050"/>
                </a:solidFill>
              </a:rPr>
              <a:t>individua i volontari</a:t>
            </a:r>
          </a:p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cura la loro formazione</a:t>
            </a:r>
          </a:p>
          <a:p>
            <a:pPr algn="ctr"/>
            <a:r>
              <a:rPr lang="it-IT" sz="2400" b="1" dirty="0" smtClean="0">
                <a:solidFill>
                  <a:srgbClr val="0070C0"/>
                </a:solidFill>
              </a:rPr>
              <a:t>li accompagna</a:t>
            </a:r>
          </a:p>
          <a:p>
            <a:pPr algn="ctr"/>
            <a:r>
              <a:rPr lang="it-IT" sz="2000" b="1" dirty="0" smtClean="0"/>
              <a:t>(specialmente a livello spirituale)</a:t>
            </a:r>
            <a:endParaRPr lang="it-IT" sz="2000" dirty="0"/>
          </a:p>
        </p:txBody>
      </p:sp>
      <p:pic>
        <p:nvPicPr>
          <p:cNvPr id="5" name="Immagine 4" descr="Sala Consilina, ladri traditi dalle impronte sulla neve - L'Occhio 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692696"/>
            <a:ext cx="971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egnaposto contenuto 5" descr="Torna la Festa del Volontariato: &quot;Mettiamoci scomodi&quot; è il filo ...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548680"/>
            <a:ext cx="3901440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 descr="Formazione per i volontari - Fondazione Città della Speranz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0672" y="3429000"/>
            <a:ext cx="2339559" cy="1796968"/>
          </a:xfrm>
          <a:prstGeom prst="rect">
            <a:avLst/>
          </a:prstGeom>
          <a:noFill/>
        </p:spPr>
      </p:pic>
      <p:pic>
        <p:nvPicPr>
          <p:cNvPr id="8" name="Immagine 7" descr="Volontariato | Associazione Giulia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140968"/>
            <a:ext cx="2376264" cy="230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10° passo   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 lnSpcReduction="10000"/>
          </a:bodyPr>
          <a:lstStyle/>
          <a:p>
            <a:endParaRPr lang="it-IT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L’EQUIPE IN </a:t>
            </a:r>
            <a:r>
              <a:rPr lang="it-IT" sz="2000" b="1" dirty="0" smtClean="0">
                <a:solidFill>
                  <a:schemeClr val="accent6">
                    <a:lumMod val="50000"/>
                  </a:schemeClr>
                </a:solidFill>
              </a:rPr>
              <a:t>AZIONE - 6</a:t>
            </a:r>
          </a:p>
          <a:p>
            <a:pPr algn="ctr"/>
            <a:endParaRPr lang="it-IT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it-IT" sz="2400" b="1" dirty="0" smtClean="0">
                <a:solidFill>
                  <a:schemeClr val="accent2">
                    <a:lumMod val="75000"/>
                  </a:schemeClr>
                </a:solidFill>
              </a:rPr>
              <a:t>SI PREPARA </a:t>
            </a:r>
          </a:p>
          <a:p>
            <a:pPr algn="ctr"/>
            <a:r>
              <a:rPr lang="it-IT" sz="1600" b="1" dirty="0" smtClean="0"/>
              <a:t>incontrandosi e </a:t>
            </a:r>
            <a:r>
              <a:rPr lang="it-IT" sz="1600" b="1" dirty="0"/>
              <a:t>curando la sua </a:t>
            </a:r>
            <a:r>
              <a:rPr lang="it-IT" sz="1600" b="1" dirty="0" smtClean="0"/>
              <a:t>formazione, attraverso </a:t>
            </a:r>
            <a:r>
              <a:rPr lang="it-IT" sz="1600" b="1" dirty="0" smtClean="0">
                <a:solidFill>
                  <a:srgbClr val="C00000"/>
                </a:solidFill>
              </a:rPr>
              <a:t>CORSI a livello diocesano</a:t>
            </a:r>
          </a:p>
          <a:p>
            <a:pPr algn="ctr"/>
            <a:r>
              <a:rPr lang="it-IT" sz="1600" b="1" dirty="0" smtClean="0"/>
              <a:t>e il </a:t>
            </a:r>
            <a:r>
              <a:rPr lang="it-IT" sz="1600" b="1" dirty="0" smtClean="0">
                <a:solidFill>
                  <a:srgbClr val="00B050"/>
                </a:solidFill>
              </a:rPr>
              <a:t>‘KIT’ di pubblicazioni</a:t>
            </a:r>
            <a:r>
              <a:rPr lang="it-IT" sz="1600" b="1" dirty="0" smtClean="0"/>
              <a:t>: strumenti pratici e divulgativi,</a:t>
            </a:r>
          </a:p>
          <a:p>
            <a:pPr algn="ctr"/>
            <a:r>
              <a:rPr lang="it-IT" b="1" dirty="0" smtClean="0"/>
              <a:t> che sarà arricchito e aggiornato.</a:t>
            </a:r>
          </a:p>
          <a:p>
            <a:pPr algn="ctr"/>
            <a:r>
              <a:rPr lang="it-IT" sz="1600" b="1" dirty="0" smtClean="0"/>
              <a:t> </a:t>
            </a:r>
            <a:endParaRPr lang="it-IT" sz="1600" b="1" dirty="0"/>
          </a:p>
          <a:p>
            <a:pPr algn="ctr"/>
            <a:r>
              <a:rPr lang="it-IT" sz="1600" b="1" dirty="0" smtClean="0"/>
              <a:t>La Commissione diocesana farà conoscere le </a:t>
            </a:r>
            <a:r>
              <a:rPr lang="it-IT" sz="1600" b="1" dirty="0" smtClean="0">
                <a:solidFill>
                  <a:srgbClr val="0070C0"/>
                </a:solidFill>
              </a:rPr>
              <a:t>opportunità formative  di varie associazioni:</a:t>
            </a:r>
          </a:p>
          <a:p>
            <a:pPr algn="ctr"/>
            <a:r>
              <a:rPr lang="it-IT" sz="1600" b="1" dirty="0" smtClean="0"/>
              <a:t> </a:t>
            </a:r>
            <a:r>
              <a:rPr lang="it-IT" sz="1200" b="1" dirty="0" smtClean="0"/>
              <a:t>(UNITALSI – KFB – AVULSS – KVW -  </a:t>
            </a:r>
          </a:p>
          <a:p>
            <a:pPr algn="ctr"/>
            <a:r>
              <a:rPr lang="it-IT" sz="1200" b="1" dirty="0" smtClean="0"/>
              <a:t>CARITAS </a:t>
            </a:r>
            <a:r>
              <a:rPr lang="it-IT" sz="1200" b="1" dirty="0" err="1" smtClean="0"/>
              <a:t>HOSPICE…</a:t>
            </a:r>
            <a:r>
              <a:rPr lang="it-IT" sz="1200" b="1" dirty="0" smtClean="0"/>
              <a:t>)</a:t>
            </a:r>
            <a:endParaRPr lang="it-IT" sz="1200" b="1" dirty="0"/>
          </a:p>
          <a:p>
            <a:endParaRPr lang="it-IT" dirty="0"/>
          </a:p>
        </p:txBody>
      </p:sp>
      <p:pic>
        <p:nvPicPr>
          <p:cNvPr id="5" name="Immagine 4" descr="Sala Consilina, ladri traditi dalle impronte sulla neve - L'Occhio 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692696"/>
            <a:ext cx="971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egnaposto contenuto 5" descr="https://www.anev.org/wp-content/uploads/2016/03/Corso-Formazione-3-Imc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836712"/>
            <a:ext cx="360040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 descr="Boy carrying books — Stock Vector © yayayoyo #7859105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645024"/>
            <a:ext cx="2130453" cy="22941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2800" dirty="0" smtClean="0"/>
              <a:t>Insieme possiamo andare lontano!</a:t>
            </a: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it-IT" sz="4800" b="1" dirty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it-IT" sz="4800" b="1" dirty="0" smtClean="0">
                <a:solidFill>
                  <a:srgbClr val="0070C0"/>
                </a:solidFill>
              </a:rPr>
              <a:t>CHIAMATECI ! </a:t>
            </a:r>
          </a:p>
          <a:p>
            <a:pPr algn="ctr">
              <a:buNone/>
            </a:pPr>
            <a:r>
              <a:rPr lang="it-IT" sz="4800" b="1" dirty="0" err="1" smtClean="0">
                <a:solidFill>
                  <a:srgbClr val="0070C0"/>
                </a:solidFill>
              </a:rPr>
              <a:t>VI</a:t>
            </a:r>
            <a:r>
              <a:rPr lang="it-IT" sz="4800" b="1" dirty="0" smtClean="0">
                <a:solidFill>
                  <a:srgbClr val="0070C0"/>
                </a:solidFill>
              </a:rPr>
              <a:t> AIUTIAMO!</a:t>
            </a:r>
          </a:p>
          <a:p>
            <a:pPr algn="ctr">
              <a:buNone/>
            </a:pPr>
            <a:r>
              <a:rPr lang="it-IT" sz="1800" b="1" dirty="0" smtClean="0">
                <a:hlinkClick r:id="rId2"/>
              </a:rPr>
              <a:t>paola.vismara@bz-bx.net</a:t>
            </a:r>
            <a:endParaRPr lang="it-IT" sz="1800" b="1" dirty="0" smtClean="0"/>
          </a:p>
          <a:p>
            <a:pPr algn="ctr">
              <a:buNone/>
            </a:pPr>
            <a:r>
              <a:rPr lang="it-IT" sz="1600" b="1" dirty="0" smtClean="0">
                <a:solidFill>
                  <a:srgbClr val="0070C0"/>
                </a:solidFill>
              </a:rPr>
              <a:t>0471/ 306.235 -  </a:t>
            </a:r>
            <a:r>
              <a:rPr lang="it-IT" sz="1600" b="1" dirty="0" err="1" smtClean="0">
                <a:solidFill>
                  <a:srgbClr val="0070C0"/>
                </a:solidFill>
              </a:rPr>
              <a:t>Cell</a:t>
            </a:r>
            <a:r>
              <a:rPr lang="it-IT" sz="1600" b="1" dirty="0" smtClean="0">
                <a:solidFill>
                  <a:srgbClr val="0070C0"/>
                </a:solidFill>
              </a:rPr>
              <a:t>. 3427756606</a:t>
            </a:r>
          </a:p>
          <a:p>
            <a:pPr algn="ctr">
              <a:buNone/>
            </a:pPr>
            <a:endParaRPr lang="it-IT" sz="1600" b="1" dirty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it-IT" sz="1600" b="1" dirty="0" smtClean="0">
                <a:solidFill>
                  <a:srgbClr val="0070C0"/>
                </a:solidFill>
                <a:hlinkClick r:id="rId3"/>
              </a:rPr>
              <a:t>seelsorge.pastorale@bz-bx.net</a:t>
            </a:r>
            <a:endParaRPr lang="it-IT" sz="1600" b="1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it-IT" sz="1600" b="1" dirty="0" smtClean="0">
                <a:solidFill>
                  <a:srgbClr val="0070C0"/>
                </a:solidFill>
              </a:rPr>
              <a:t>0471/ 306.210</a:t>
            </a:r>
          </a:p>
          <a:p>
            <a:pPr>
              <a:buNone/>
            </a:pP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 descr="Web Contáctenos Concepto De Internet Con El Correo Electrónico ...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365104"/>
            <a:ext cx="367240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 descr="Una preghiera che voglio regalare a tutti voi.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412776"/>
            <a:ext cx="302433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Dal vangelo di Luca: </a:t>
            </a:r>
            <a:br>
              <a:rPr lang="it-IT" dirty="0" smtClean="0"/>
            </a:br>
            <a:r>
              <a:rPr lang="it-IT" b="0" dirty="0" smtClean="0"/>
              <a:t>13,10-17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it-IT" sz="2000" b="1" dirty="0" smtClean="0">
                <a:latin typeface="+mj-lt"/>
                <a:ea typeface="+mj-ea"/>
                <a:cs typeface="+mj-cs"/>
              </a:rPr>
              <a:t>Gesù guarisce la donna curva e il paralitico</a:t>
            </a:r>
            <a:endParaRPr lang="it-IT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i="1" dirty="0" smtClean="0"/>
          </a:p>
          <a:p>
            <a:r>
              <a:rPr lang="it-IT" i="1" dirty="0" smtClean="0"/>
              <a:t>C'era là </a:t>
            </a:r>
            <a:r>
              <a:rPr lang="it-IT" b="1" i="1" dirty="0" smtClean="0"/>
              <a:t>una donna </a:t>
            </a:r>
            <a:r>
              <a:rPr lang="it-IT" i="1" dirty="0" smtClean="0"/>
              <a:t>che aveva da </a:t>
            </a:r>
            <a:r>
              <a:rPr lang="it-IT" b="1" i="1" dirty="0" smtClean="0"/>
              <a:t>diciotto anni </a:t>
            </a:r>
            <a:r>
              <a:rPr lang="it-IT" i="1" dirty="0" smtClean="0"/>
              <a:t>uno spirito che la teneva inferma; era </a:t>
            </a:r>
            <a:r>
              <a:rPr lang="it-IT" b="1" i="1" dirty="0" smtClean="0"/>
              <a:t>curva e non poteva drizzarsi</a:t>
            </a:r>
            <a:r>
              <a:rPr lang="it-IT" i="1" dirty="0" smtClean="0"/>
              <a:t> in nessun modo. Gesù la vide, la chiamò a sé e le disse: «</a:t>
            </a:r>
            <a:r>
              <a:rPr lang="it-IT" b="1" i="1" dirty="0" smtClean="0"/>
              <a:t>Donna, sei libera dalla tua infermità», </a:t>
            </a:r>
          </a:p>
          <a:p>
            <a:r>
              <a:rPr lang="it-IT" i="1" dirty="0" smtClean="0"/>
              <a:t>e le impose le </a:t>
            </a:r>
            <a:r>
              <a:rPr lang="it-IT" i="1" dirty="0" err="1" smtClean="0"/>
              <a:t>mani…</a:t>
            </a:r>
            <a:r>
              <a:rPr lang="it-IT" i="1" dirty="0" smtClean="0"/>
              <a:t>  </a:t>
            </a:r>
          </a:p>
          <a:p>
            <a:endParaRPr lang="it-IT" i="1" dirty="0" smtClean="0"/>
          </a:p>
          <a:p>
            <a:endParaRPr lang="it-IT" sz="2000" b="1" dirty="0" smtClean="0">
              <a:latin typeface="+mj-lt"/>
              <a:ea typeface="+mj-ea"/>
              <a:cs typeface="+mj-cs"/>
            </a:endParaRPr>
          </a:p>
          <a:p>
            <a:r>
              <a:rPr lang="it-IT" sz="2000" dirty="0" smtClean="0">
                <a:latin typeface="+mj-lt"/>
                <a:ea typeface="+mj-ea"/>
                <a:cs typeface="+mj-cs"/>
              </a:rPr>
              <a:t>5,17-26</a:t>
            </a:r>
          </a:p>
          <a:p>
            <a:r>
              <a:rPr lang="it-IT" i="1" dirty="0" smtClean="0"/>
              <a:t>… “Io ti dico - esclamò rivolto al </a:t>
            </a:r>
            <a:r>
              <a:rPr lang="it-IT" b="1" i="1" dirty="0" smtClean="0"/>
              <a:t>paralitico </a:t>
            </a:r>
            <a:r>
              <a:rPr lang="it-IT" i="1" dirty="0" smtClean="0"/>
              <a:t>- alzati, </a:t>
            </a:r>
            <a:r>
              <a:rPr lang="it-IT" b="1" i="1" dirty="0" smtClean="0"/>
              <a:t>prendi il tuo lettuccio e va' </a:t>
            </a:r>
            <a:r>
              <a:rPr lang="it-IT" i="1" dirty="0" smtClean="0"/>
              <a:t>a casa tua”.</a:t>
            </a:r>
          </a:p>
          <a:p>
            <a:r>
              <a:rPr lang="it-IT" i="1" dirty="0" smtClean="0"/>
              <a:t> </a:t>
            </a:r>
            <a:r>
              <a:rPr lang="it-IT" b="1" i="1" dirty="0" smtClean="0"/>
              <a:t>Subito egli si alzò </a:t>
            </a:r>
            <a:r>
              <a:rPr lang="it-IT" i="1" dirty="0" smtClean="0"/>
              <a:t>davanti a loro,</a:t>
            </a:r>
          </a:p>
          <a:p>
            <a:r>
              <a:rPr lang="it-IT" i="1" dirty="0" smtClean="0"/>
              <a:t> prese il lettuccio su cui era disteso </a:t>
            </a:r>
          </a:p>
          <a:p>
            <a:r>
              <a:rPr lang="it-IT" i="1" dirty="0" smtClean="0"/>
              <a:t>e si avviò verso casa glorificando Dio. </a:t>
            </a:r>
            <a:endParaRPr lang="it-IT" i="1" dirty="0"/>
          </a:p>
        </p:txBody>
      </p:sp>
      <p:pic>
        <p:nvPicPr>
          <p:cNvPr id="15361" name="Picture 1" descr="\\fs02\userhome$\VIS\AMBITO- MALATI &amp;  LUTTO\EQUIPE PARROCCHIALE PAST SALUTE- strumenti\02_Ikone_Martinsbrun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0436" y="908720"/>
            <a:ext cx="5100095" cy="5087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Dal vangelo di Giovanni </a:t>
            </a:r>
            <a:br>
              <a:rPr lang="it-IT" dirty="0" smtClean="0"/>
            </a:br>
            <a:r>
              <a:rPr lang="it-IT" dirty="0" smtClean="0"/>
              <a:t>9,1-12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it-IT" sz="2400" b="1" dirty="0" smtClean="0"/>
              <a:t>Gesù guarisce il ‘cieco nato’ e indica come modello il ‘Buon Samaritano’</a:t>
            </a:r>
          </a:p>
          <a:p>
            <a:pPr algn="ctr">
              <a:buNone/>
            </a:pPr>
            <a:endParaRPr lang="it-IT" sz="240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it-IT" i="1" dirty="0" smtClean="0"/>
              <a:t>… sputò in terra, fece del fango con la saliva e </a:t>
            </a:r>
            <a:r>
              <a:rPr lang="it-IT" b="1" i="1" dirty="0" smtClean="0"/>
              <a:t>ne spalmò gli occhi del cieco</a:t>
            </a:r>
            <a:r>
              <a:rPr lang="it-IT" i="1" dirty="0" smtClean="0"/>
              <a:t>,  e gli disse: «Va', </a:t>
            </a:r>
            <a:r>
              <a:rPr lang="it-IT" i="1" dirty="0" err="1" smtClean="0"/>
              <a:t>làvati</a:t>
            </a:r>
            <a:r>
              <a:rPr lang="it-IT" i="1" dirty="0" smtClean="0"/>
              <a:t> nella vasca di </a:t>
            </a:r>
            <a:r>
              <a:rPr lang="it-IT" i="1" dirty="0" err="1" smtClean="0"/>
              <a:t>Siloe</a:t>
            </a:r>
            <a:r>
              <a:rPr lang="it-IT" i="1" dirty="0" smtClean="0"/>
              <a:t>» (che significa «mandato»). Egli dunque </a:t>
            </a:r>
            <a:r>
              <a:rPr lang="it-IT" b="1" i="1" dirty="0" smtClean="0"/>
              <a:t>andò, si lavò, e tornò che ci vedeva. …</a:t>
            </a:r>
          </a:p>
          <a:p>
            <a:endParaRPr lang="it-IT" b="1" i="1" dirty="0" smtClean="0"/>
          </a:p>
          <a:p>
            <a:endParaRPr lang="it-IT" b="1" i="1" dirty="0" smtClean="0"/>
          </a:p>
          <a:p>
            <a:r>
              <a:rPr lang="it-IT" sz="2000" b="1" dirty="0" smtClean="0">
                <a:latin typeface="+mj-lt"/>
                <a:ea typeface="+mj-ea"/>
                <a:cs typeface="+mj-cs"/>
              </a:rPr>
              <a:t>Dal vangelo di Luca             10,25-37</a:t>
            </a:r>
          </a:p>
          <a:p>
            <a:r>
              <a:rPr lang="it-IT" i="1" dirty="0" smtClean="0"/>
              <a:t>Gesù rispose: «</a:t>
            </a:r>
            <a:r>
              <a:rPr lang="it-IT" b="1" i="1" dirty="0" smtClean="0"/>
              <a:t>Un uomo </a:t>
            </a:r>
            <a:r>
              <a:rPr lang="it-IT" i="1" dirty="0" smtClean="0"/>
              <a:t>scendeva da Gerusalemme a Gerico, e </a:t>
            </a:r>
            <a:r>
              <a:rPr lang="it-IT" b="1" i="1" dirty="0" smtClean="0"/>
              <a:t>s'imbatté            nei briganti che lo spogliarono, lo </a:t>
            </a:r>
            <a:r>
              <a:rPr lang="it-IT" b="1" i="1" dirty="0" err="1" smtClean="0"/>
              <a:t>ferirono…</a:t>
            </a:r>
            <a:r>
              <a:rPr lang="it-IT" i="1" dirty="0" smtClean="0"/>
              <a:t> Ma un </a:t>
            </a:r>
            <a:r>
              <a:rPr lang="it-IT" i="1" u="sng" dirty="0" smtClean="0"/>
              <a:t>Samaritano</a:t>
            </a:r>
            <a:r>
              <a:rPr lang="it-IT" i="1" dirty="0" smtClean="0"/>
              <a:t>, che era in viaggio, giunse presso di lui e, vedendolo, ne ebbe pietà; </a:t>
            </a:r>
            <a:r>
              <a:rPr lang="it-IT" b="1" i="1" dirty="0" smtClean="0"/>
              <a:t>avvicinatosi, fasciò le sue piaghe</a:t>
            </a:r>
            <a:r>
              <a:rPr lang="it-IT" i="1" dirty="0" smtClean="0"/>
              <a:t> versandovi sopra olio e vino, poi lo mise sulla propria cavalcatura, lo condusse a una locanda </a:t>
            </a:r>
            <a:r>
              <a:rPr lang="it-IT" b="1" i="1" dirty="0" smtClean="0"/>
              <a:t>e si prese cura di lui</a:t>
            </a:r>
            <a:r>
              <a:rPr lang="it-IT" i="1" dirty="0" smtClean="0"/>
              <a:t>.</a:t>
            </a:r>
          </a:p>
        </p:txBody>
      </p:sp>
      <p:pic>
        <p:nvPicPr>
          <p:cNvPr id="14337" name="Picture 1" descr="\\fs02\userhome$\VIS\AMBITO- MALATI &amp;  LUTTO\EQUIPE PARROCCHIALE PAST SALUTE- strumenti\06_Ikone_Martinsbrun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4763" y="1124744"/>
            <a:ext cx="5011146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Dal vangelo di Luca: </a:t>
            </a:r>
            <a:br>
              <a:rPr lang="it-IT" dirty="0" smtClean="0"/>
            </a:br>
            <a:r>
              <a:rPr lang="it-IT" b="0" dirty="0" smtClean="0"/>
              <a:t>7,36-50   8,40-56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it-IT" sz="2000" b="1" dirty="0" smtClean="0">
                <a:latin typeface="+mj-lt"/>
                <a:ea typeface="+mj-ea"/>
                <a:cs typeface="+mj-cs"/>
              </a:rPr>
              <a:t>Gesù perdona la peccatrice, ridona vita </a:t>
            </a:r>
          </a:p>
          <a:p>
            <a:pPr algn="ctr">
              <a:buNone/>
            </a:pPr>
            <a:r>
              <a:rPr lang="it-IT" sz="2000" b="1" dirty="0" smtClean="0">
                <a:latin typeface="+mj-lt"/>
                <a:ea typeface="+mj-ea"/>
                <a:cs typeface="+mj-cs"/>
              </a:rPr>
              <a:t>alla figlia di </a:t>
            </a:r>
            <a:r>
              <a:rPr lang="it-IT" sz="2000" b="1" dirty="0" err="1" smtClean="0">
                <a:latin typeface="+mj-lt"/>
                <a:ea typeface="+mj-ea"/>
                <a:cs typeface="+mj-cs"/>
              </a:rPr>
              <a:t>Giàiro</a:t>
            </a:r>
            <a:r>
              <a:rPr lang="it-IT" sz="2000" b="1" dirty="0" smtClean="0">
                <a:latin typeface="+mj-lt"/>
                <a:ea typeface="+mj-ea"/>
                <a:cs typeface="+mj-cs"/>
              </a:rPr>
              <a:t> e guarisce l’emorroissa</a:t>
            </a:r>
          </a:p>
          <a:p>
            <a:pPr>
              <a:buNone/>
            </a:pPr>
            <a:endParaRPr lang="it-IT" sz="2000" b="1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it-IT" i="1" dirty="0" smtClean="0"/>
          </a:p>
          <a:p>
            <a:r>
              <a:rPr lang="it-IT" i="1" dirty="0" smtClean="0"/>
              <a:t>… egli disse alla donna: «</a:t>
            </a:r>
            <a:r>
              <a:rPr lang="it-IT" b="1" i="1" dirty="0" smtClean="0"/>
              <a:t>La tua fede ti ha salvata</a:t>
            </a:r>
            <a:r>
              <a:rPr lang="it-IT" i="1" dirty="0" smtClean="0"/>
              <a:t>; va' in pace!».</a:t>
            </a:r>
          </a:p>
          <a:p>
            <a:r>
              <a:rPr lang="it-IT" i="1" dirty="0" err="1" smtClean="0"/>
              <a:t>-----------------------------------------------------</a:t>
            </a:r>
            <a:endParaRPr lang="it-IT" i="1" dirty="0" smtClean="0"/>
          </a:p>
          <a:p>
            <a:r>
              <a:rPr lang="it-IT" i="1" dirty="0" err="1" smtClean="0"/>
              <a:t>…</a:t>
            </a:r>
            <a:r>
              <a:rPr lang="it-IT" b="1" i="1" dirty="0" err="1" smtClean="0"/>
              <a:t>Giàiro</a:t>
            </a:r>
            <a:r>
              <a:rPr lang="it-IT" i="1" dirty="0" smtClean="0"/>
              <a:t>, capo della sinagoga: gettatosi ai piedi di Gesù, lo pregava di recarsi a casa sua perché </a:t>
            </a:r>
            <a:r>
              <a:rPr lang="it-IT" b="1" i="1" dirty="0" smtClean="0"/>
              <a:t>aveva un'unica figlia</a:t>
            </a:r>
            <a:r>
              <a:rPr lang="it-IT" i="1" dirty="0" smtClean="0"/>
              <a:t>, di circa dodici anni, </a:t>
            </a:r>
            <a:r>
              <a:rPr lang="it-IT" b="1" i="1" dirty="0" smtClean="0"/>
              <a:t>che stava per morire. </a:t>
            </a:r>
            <a:r>
              <a:rPr lang="it-IT" i="1" dirty="0" smtClean="0"/>
              <a:t>*</a:t>
            </a:r>
          </a:p>
          <a:p>
            <a:r>
              <a:rPr lang="it-IT" i="1" dirty="0" smtClean="0"/>
              <a:t>Durante il cammino, le folle gli si accalcavano attorno.  </a:t>
            </a:r>
            <a:r>
              <a:rPr lang="it-IT" b="1" i="1" dirty="0" smtClean="0"/>
              <a:t>Una</a:t>
            </a:r>
            <a:r>
              <a:rPr lang="it-IT" i="1" dirty="0" smtClean="0"/>
              <a:t> </a:t>
            </a:r>
            <a:r>
              <a:rPr lang="it-IT" b="1" i="1" dirty="0" smtClean="0"/>
              <a:t>donna che soffriva di emorragia da dodici anni, e che nessuno era riuscito a guarire, gli si avvicinò</a:t>
            </a:r>
            <a:r>
              <a:rPr lang="it-IT" i="1" dirty="0" smtClean="0"/>
              <a:t> alle spalle e gli toccò il lembo del mantello e subito il </a:t>
            </a:r>
            <a:r>
              <a:rPr lang="it-IT" b="1" i="1" dirty="0" smtClean="0"/>
              <a:t>flusso di sangue si </a:t>
            </a:r>
            <a:r>
              <a:rPr lang="it-IT" b="1" i="1" dirty="0" err="1" smtClean="0"/>
              <a:t>arrestò…</a:t>
            </a:r>
            <a:endParaRPr lang="it-IT" b="1" i="1" dirty="0" smtClean="0"/>
          </a:p>
          <a:p>
            <a:endParaRPr lang="it-IT" i="1" dirty="0" smtClean="0"/>
          </a:p>
          <a:p>
            <a:r>
              <a:rPr lang="it-IT" i="1" dirty="0" smtClean="0"/>
              <a:t> </a:t>
            </a:r>
            <a:r>
              <a:rPr lang="it-IT" i="1" dirty="0" err="1" smtClean="0"/>
              <a:t>*Tutti</a:t>
            </a:r>
            <a:r>
              <a:rPr lang="it-IT" i="1" dirty="0" smtClean="0"/>
              <a:t> piangevano e facevano il lamento su di lei. Gesù disse: «Non piangete, perché </a:t>
            </a:r>
            <a:r>
              <a:rPr lang="it-IT" b="1" i="1" dirty="0" smtClean="0"/>
              <a:t>non è morta, ma dorme</a:t>
            </a:r>
            <a:r>
              <a:rPr lang="it-IT" i="1" dirty="0" smtClean="0"/>
              <a:t>».  Essi lo deridevano, sapendo che era morta, ma egli, prendendole la mano, disse ad alta voce: «</a:t>
            </a:r>
            <a:r>
              <a:rPr lang="it-IT" b="1" i="1" dirty="0" smtClean="0"/>
              <a:t>Fanciulla, alzati!». </a:t>
            </a:r>
            <a:r>
              <a:rPr lang="it-IT" i="1" dirty="0" smtClean="0"/>
              <a:t> </a:t>
            </a:r>
            <a:r>
              <a:rPr lang="it-IT" b="1" i="1" dirty="0" smtClean="0"/>
              <a:t>Il suo spirito ritornò in lei ed ella si alzò all'istante. </a:t>
            </a:r>
          </a:p>
          <a:p>
            <a:r>
              <a:rPr lang="it-IT" i="1" dirty="0" smtClean="0"/>
              <a:t>Egli ordinò di darle da mangiare. </a:t>
            </a:r>
          </a:p>
        </p:txBody>
      </p:sp>
      <p:pic>
        <p:nvPicPr>
          <p:cNvPr id="32770" name="Picture 2" descr="\\fs02\userhome$\VIS\AMBITO- MALATI &amp;  LUTTO\EQUIPE PARROCCHIALE PAST SALUTE- strumenti\07_Ikone_Martinsbrun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052736"/>
            <a:ext cx="5146018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sz="4000" b="1" i="1" dirty="0" smtClean="0"/>
              <a:t>La Chiesa, come comunità </a:t>
            </a:r>
            <a:br>
              <a:rPr lang="it-IT" sz="4000" b="1" i="1" dirty="0" smtClean="0"/>
            </a:br>
            <a:r>
              <a:rPr lang="it-IT" sz="4000" b="1" i="1" dirty="0" smtClean="0"/>
              <a:t>dei credenti e ‘presenza viva’ </a:t>
            </a:r>
            <a:br>
              <a:rPr lang="it-IT" sz="4000" b="1" i="1" dirty="0" smtClean="0"/>
            </a:br>
            <a:r>
              <a:rPr lang="it-IT" sz="4000" b="1" i="1" dirty="0" smtClean="0"/>
              <a:t>di Cristo nel mondo, </a:t>
            </a:r>
            <a:br>
              <a:rPr lang="it-IT" sz="4000" b="1" i="1" dirty="0" smtClean="0"/>
            </a:br>
            <a:r>
              <a:rPr lang="it-IT" sz="4000" b="1" i="1" dirty="0" smtClean="0"/>
              <a:t>è chiamata a vivere </a:t>
            </a:r>
            <a:br>
              <a:rPr lang="it-IT" sz="4000" b="1" i="1" dirty="0" smtClean="0"/>
            </a:br>
            <a:r>
              <a:rPr lang="it-IT" sz="4000" b="1" i="1" dirty="0" smtClean="0"/>
              <a:t>e testimoniare </a:t>
            </a:r>
            <a:br>
              <a:rPr lang="it-IT" sz="4000" b="1" i="1" dirty="0" smtClean="0"/>
            </a:br>
            <a:r>
              <a:rPr lang="it-IT" sz="4000" b="1" i="1" dirty="0" smtClean="0"/>
              <a:t>la vicinanza del Signore </a:t>
            </a:r>
            <a:br>
              <a:rPr lang="it-IT" sz="4000" b="1" i="1" dirty="0" smtClean="0"/>
            </a:br>
            <a:r>
              <a:rPr lang="it-IT" sz="4000" b="1" i="1" dirty="0" smtClean="0"/>
              <a:t>alle persone malate, </a:t>
            </a:r>
            <a:br>
              <a:rPr lang="it-IT" sz="4000" b="1" i="1" dirty="0" smtClean="0"/>
            </a:br>
            <a:r>
              <a:rPr lang="it-IT" sz="4000" b="1" i="1" dirty="0" smtClean="0"/>
              <a:t>sofferenti, morenti e in lutto.</a:t>
            </a:r>
            <a:endParaRPr lang="it-IT" sz="4000" b="1" i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it-IT" dirty="0" smtClean="0"/>
              <a:t>Dal Sinodo Diocesano:</a:t>
            </a:r>
            <a:br>
              <a:rPr lang="it-IT" dirty="0" smtClean="0"/>
            </a:br>
            <a:r>
              <a:rPr lang="it-IT" dirty="0" smtClean="0"/>
              <a:t>Provvedimento </a:t>
            </a:r>
            <a:r>
              <a:rPr lang="it-IT" dirty="0" err="1" smtClean="0"/>
              <a:t>n°</a:t>
            </a:r>
            <a:r>
              <a:rPr lang="it-IT" sz="3200" dirty="0" smtClean="0"/>
              <a:t> 359</a:t>
            </a:r>
            <a:endParaRPr lang="it-IT" sz="320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 smtClean="0"/>
          </a:p>
          <a:p>
            <a:r>
              <a:rPr lang="it-IT" sz="2000" i="1" dirty="0" smtClean="0"/>
              <a:t>“In ogni Parrocchia </a:t>
            </a:r>
          </a:p>
          <a:p>
            <a:r>
              <a:rPr lang="it-IT" sz="2000" i="1" dirty="0" smtClean="0"/>
              <a:t>viene istituito </a:t>
            </a:r>
          </a:p>
          <a:p>
            <a:r>
              <a:rPr lang="it-IT" sz="2000" i="1" dirty="0" smtClean="0"/>
              <a:t>un gruppo di lavoro </a:t>
            </a:r>
          </a:p>
          <a:p>
            <a:r>
              <a:rPr lang="it-IT" sz="2000" i="1" dirty="0" smtClean="0"/>
              <a:t>per la pastorale </a:t>
            </a:r>
          </a:p>
          <a:p>
            <a:r>
              <a:rPr lang="it-IT" sz="2000" i="1" dirty="0" smtClean="0"/>
              <a:t>delle persone malate, anziane e morenti. </a:t>
            </a:r>
          </a:p>
          <a:p>
            <a:r>
              <a:rPr lang="it-IT" sz="2000" i="1" dirty="0" smtClean="0"/>
              <a:t>Questo gruppo </a:t>
            </a:r>
          </a:p>
          <a:p>
            <a:r>
              <a:rPr lang="it-IT" sz="2000" i="1" dirty="0" smtClean="0"/>
              <a:t>cura l’amministrazione </a:t>
            </a:r>
          </a:p>
          <a:p>
            <a:r>
              <a:rPr lang="it-IT" sz="2000" i="1" dirty="0" smtClean="0"/>
              <a:t>del Sacramento dell’Unzione degli infermi </a:t>
            </a:r>
          </a:p>
          <a:p>
            <a:r>
              <a:rPr lang="it-IT" sz="2000" i="1" dirty="0" smtClean="0"/>
              <a:t>e la benedizione dei malati</a:t>
            </a:r>
          </a:p>
          <a:p>
            <a:r>
              <a:rPr lang="it-IT" sz="2000" i="1" dirty="0" smtClean="0"/>
              <a:t>e/o ai morenti”.</a:t>
            </a:r>
            <a:endParaRPr lang="it-IT" sz="2000" i="1" dirty="0"/>
          </a:p>
        </p:txBody>
      </p:sp>
      <p:pic>
        <p:nvPicPr>
          <p:cNvPr id="5" name="Segnaposto contenuto 4" descr="Si è rilanciato il Sacramento dell'Unzione degli Infermi al ...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132856"/>
            <a:ext cx="45365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it-IT" dirty="0" smtClean="0"/>
              <a:t>L’équipe: </a:t>
            </a:r>
            <a:br>
              <a:rPr lang="it-IT" dirty="0" smtClean="0"/>
            </a:br>
            <a:r>
              <a:rPr lang="it-IT" dirty="0" smtClean="0"/>
              <a:t>identità e obiettivi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 smtClean="0"/>
          </a:p>
          <a:p>
            <a:r>
              <a:rPr lang="it-IT" sz="2400" i="1" dirty="0" smtClean="0"/>
              <a:t>Questo gruppo (équipe) resta </a:t>
            </a:r>
          </a:p>
          <a:p>
            <a:r>
              <a:rPr lang="it-IT" sz="2400" i="1" dirty="0" smtClean="0"/>
              <a:t>in </a:t>
            </a:r>
            <a:r>
              <a:rPr lang="it-IT" sz="2400" b="1" i="1" dirty="0" smtClean="0">
                <a:solidFill>
                  <a:srgbClr val="C00000"/>
                </a:solidFill>
              </a:rPr>
              <a:t>COSTANTE CONTATTO </a:t>
            </a:r>
          </a:p>
          <a:p>
            <a:r>
              <a:rPr lang="it-IT" sz="2400" b="1" i="1" dirty="0" smtClean="0">
                <a:solidFill>
                  <a:srgbClr val="C00000"/>
                </a:solidFill>
              </a:rPr>
              <a:t>CON IL PARROCO  </a:t>
            </a:r>
          </a:p>
          <a:p>
            <a:r>
              <a:rPr lang="it-IT" sz="2400" i="1" dirty="0" smtClean="0">
                <a:solidFill>
                  <a:srgbClr val="C00000"/>
                </a:solidFill>
              </a:rPr>
              <a:t>e il/la Responsabile parrocchiale.</a:t>
            </a:r>
          </a:p>
          <a:p>
            <a:endParaRPr lang="it-IT" sz="2400" i="1" dirty="0"/>
          </a:p>
          <a:p>
            <a:r>
              <a:rPr lang="it-IT" sz="2400" i="1" dirty="0" smtClean="0"/>
              <a:t>Si pone 4 obiettivi </a:t>
            </a:r>
            <a:r>
              <a:rPr lang="it-IT" sz="2400" i="1" dirty="0" err="1" smtClean="0"/>
              <a:t>principali…</a:t>
            </a:r>
            <a:endParaRPr lang="it-IT" sz="2400" i="1" dirty="0"/>
          </a:p>
        </p:txBody>
      </p:sp>
      <p:pic>
        <p:nvPicPr>
          <p:cNvPr id="5" name="Segnaposto contenuto 4" descr="Home - FriendzTable Addiction, Psychotherapy, Rehabilitation ...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556792"/>
            <a:ext cx="424847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3008313" cy="11620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it-IT" dirty="0" smtClean="0"/>
              <a:t>L’équipe: </a:t>
            </a:r>
            <a:br>
              <a:rPr lang="it-IT" dirty="0" smtClean="0"/>
            </a:br>
            <a:r>
              <a:rPr lang="it-IT" dirty="0" smtClean="0"/>
              <a:t>identità e obiettivi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it-IT" dirty="0" smtClean="0"/>
          </a:p>
          <a:p>
            <a:r>
              <a:rPr lang="it-IT" sz="4000" b="1" dirty="0" smtClean="0">
                <a:solidFill>
                  <a:schemeClr val="accent6">
                    <a:lumMod val="50000"/>
                  </a:schemeClr>
                </a:solidFill>
              </a:rPr>
              <a:t>1° obiettivo:</a:t>
            </a:r>
          </a:p>
          <a:p>
            <a:pPr algn="ctr"/>
            <a:r>
              <a:rPr lang="it-IT" sz="4000" b="1" u="sng" dirty="0" smtClean="0">
                <a:solidFill>
                  <a:srgbClr val="002060"/>
                </a:solidFill>
              </a:rPr>
              <a:t>osservare</a:t>
            </a:r>
          </a:p>
          <a:p>
            <a:endParaRPr lang="it-IT" dirty="0"/>
          </a:p>
          <a:p>
            <a:pPr algn="ctr"/>
            <a:r>
              <a:rPr lang="it-IT" sz="2800" i="1" dirty="0" smtClean="0"/>
              <a:t> ASCOLTARE I BISOGNI DEGLI AMMALATI , DEI LORO PARENTI E PERSONE IN LUTTO; DISCERNERE LA VOCE DELLO SPIRITO </a:t>
            </a:r>
          </a:p>
          <a:p>
            <a:pPr algn="ctr"/>
            <a:r>
              <a:rPr lang="it-IT" sz="2800" i="1" dirty="0" smtClean="0"/>
              <a:t>CHE INCORAGGIA LA COMUNITÀ A FARSI VICINA ALLE PERSONE</a:t>
            </a:r>
            <a:endParaRPr lang="it-IT" sz="2400" i="1" dirty="0"/>
          </a:p>
        </p:txBody>
      </p:sp>
      <p:pic>
        <p:nvPicPr>
          <p:cNvPr id="11" name="Segnaposto contenuto 10" descr="Il Giardino degli Illuminati (giardinoillumin) su Pinterest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124744"/>
            <a:ext cx="410445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0</TotalTime>
  <Words>1492</Words>
  <Application>Microsoft Office PowerPoint</Application>
  <PresentationFormat>Bildschirmpräsentation (4:3)</PresentationFormat>
  <Paragraphs>238</Paragraphs>
  <Slides>26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0" baseType="lpstr">
      <vt:lpstr>Arial</vt:lpstr>
      <vt:lpstr>Calibri</vt:lpstr>
      <vt:lpstr>Tema di Office</vt:lpstr>
      <vt:lpstr>Acrobat Document</vt:lpstr>
      <vt:lpstr>10 PASSI E BUONE PRASSI…</vt:lpstr>
      <vt:lpstr>Sull’esempio di Gesù,  il Signore e Maestro…</vt:lpstr>
      <vt:lpstr>Dal vangelo di Luca:  13,10-17 </vt:lpstr>
      <vt:lpstr>Dal vangelo di Giovanni  9,1-12</vt:lpstr>
      <vt:lpstr>Dal vangelo di Luca:  7,36-50   8,40-56</vt:lpstr>
      <vt:lpstr>La Chiesa, come comunità  dei credenti e ‘presenza viva’  di Cristo nel mondo,  è chiamata a vivere  e testimoniare  la vicinanza del Signore  alle persone malate,  sofferenti, morenti e in lutto.</vt:lpstr>
      <vt:lpstr>Dal Sinodo Diocesano: Provvedimento n° 359</vt:lpstr>
      <vt:lpstr>L’équipe:  identità e obiettivi</vt:lpstr>
      <vt:lpstr>L’équipe:  identità e obiettivi</vt:lpstr>
      <vt:lpstr>L’équipe:  identità e obiettivi</vt:lpstr>
      <vt:lpstr>L’équipe:  identità e obiettivi</vt:lpstr>
      <vt:lpstr>L’équipe:  identità e obiettivi</vt:lpstr>
      <vt:lpstr>10 PASSI E BUONE PRASSI …</vt:lpstr>
      <vt:lpstr>1° passo </vt:lpstr>
      <vt:lpstr>LA PERSONA INCARICATA</vt:lpstr>
      <vt:lpstr>2° passo  </vt:lpstr>
      <vt:lpstr>3° passo   </vt:lpstr>
      <vt:lpstr>4° passo  </vt:lpstr>
      <vt:lpstr>5° passo  </vt:lpstr>
      <vt:lpstr>6° passo </vt:lpstr>
      <vt:lpstr>7° passo </vt:lpstr>
      <vt:lpstr>8° passo </vt:lpstr>
      <vt:lpstr>PowerPoint-Präsentation</vt:lpstr>
      <vt:lpstr>9° passo </vt:lpstr>
      <vt:lpstr>10° passo   </vt:lpstr>
      <vt:lpstr>Insieme possiamo andare lontano!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PASSI E BUONE PRASSI…</dc:title>
  <dc:creator>Vis</dc:creator>
  <cp:lastModifiedBy>Thomas Ohnewein</cp:lastModifiedBy>
  <cp:revision>94</cp:revision>
  <dcterms:created xsi:type="dcterms:W3CDTF">2020-05-28T12:36:28Z</dcterms:created>
  <dcterms:modified xsi:type="dcterms:W3CDTF">2020-10-13T09:08:48Z</dcterms:modified>
</cp:coreProperties>
</file>