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63" r:id="rId3"/>
    <p:sldId id="258" r:id="rId4"/>
    <p:sldId id="264" r:id="rId5"/>
    <p:sldId id="265" r:id="rId6"/>
    <p:sldId id="266" r:id="rId7"/>
    <p:sldId id="267" r:id="rId8"/>
    <p:sldId id="268" r:id="rId9"/>
    <p:sldId id="269" r:id="rId10"/>
    <p:sldId id="270"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3" r:id="rId24"/>
    <p:sldId id="284" r:id="rId25"/>
    <p:sldId id="285" r:id="rId26"/>
    <p:sldId id="287" r:id="rId2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56" autoAdjust="0"/>
    <p:restoredTop sz="82656" autoAdjust="0"/>
  </p:normalViewPr>
  <p:slideViewPr>
    <p:cSldViewPr snapToGrid="0">
      <p:cViewPr varScale="1">
        <p:scale>
          <a:sx n="72" d="100"/>
          <a:sy n="72" d="100"/>
        </p:scale>
        <p:origin x="60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AT"/>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4B5F53-954F-4FB7-A8DD-2BD0AEAC4F41}" type="datetimeFigureOut">
              <a:rPr lang="de-AT" smtClean="0"/>
              <a:t>10.09.2026</a:t>
            </a:fld>
            <a:endParaRPr lang="de-AT"/>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AT"/>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AT"/>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19899B-D929-47A9-A5ED-F921D51D9150}" type="slidenum">
              <a:rPr lang="de-AT" smtClean="0"/>
              <a:t>‹Nr.›</a:t>
            </a:fld>
            <a:endParaRPr lang="de-AT"/>
          </a:p>
        </p:txBody>
      </p:sp>
    </p:spTree>
    <p:extLst>
      <p:ext uri="{BB962C8B-B14F-4D97-AF65-F5344CB8AC3E}">
        <p14:creationId xmlns:p14="http://schemas.microsoft.com/office/powerpoint/2010/main" val="14921718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lnSpc>
                <a:spcPct val="150000"/>
              </a:lnSpc>
              <a:buFont typeface="Arial" panose="020B0604020202020204" pitchFamily="34" charset="0"/>
              <a:buChar char="•"/>
            </a:pPr>
            <a:r>
              <a:rPr lang="de-AT" dirty="0"/>
              <a:t>Die katholische Kirche erlebte einen historischen Umbruch: </a:t>
            </a:r>
          </a:p>
          <a:p>
            <a:pPr marL="171450" indent="-171450">
              <a:lnSpc>
                <a:spcPct val="150000"/>
              </a:lnSpc>
              <a:buFont typeface="Arial" panose="020B0604020202020204" pitchFamily="34" charset="0"/>
              <a:buChar char="•"/>
            </a:pPr>
            <a:endParaRPr lang="de-AT" dirty="0"/>
          </a:p>
          <a:p>
            <a:pPr marL="171450" indent="-171450">
              <a:lnSpc>
                <a:spcPct val="150000"/>
              </a:lnSpc>
              <a:buFont typeface="Arial" panose="020B0604020202020204" pitchFamily="34" charset="0"/>
              <a:buChar char="•"/>
            </a:pPr>
            <a:r>
              <a:rPr lang="de-AT" dirty="0"/>
              <a:t>Tod von Paul VI</a:t>
            </a:r>
          </a:p>
          <a:p>
            <a:pPr marL="171450" indent="-171450">
              <a:lnSpc>
                <a:spcPct val="150000"/>
              </a:lnSpc>
              <a:buFont typeface="Arial" panose="020B0604020202020204" pitchFamily="34" charset="0"/>
              <a:buChar char="•"/>
            </a:pPr>
            <a:endParaRPr lang="de-AT" dirty="0"/>
          </a:p>
          <a:p>
            <a:pPr marL="171450" indent="-171450">
              <a:lnSpc>
                <a:spcPct val="150000"/>
              </a:lnSpc>
              <a:buFont typeface="Arial" panose="020B0604020202020204" pitchFamily="34" charset="0"/>
              <a:buChar char="•"/>
            </a:pPr>
            <a:r>
              <a:rPr lang="de-AT" dirty="0"/>
              <a:t>kurzes Pontifikat von Johannes Paul I. (nur 33 Tage)</a:t>
            </a:r>
          </a:p>
          <a:p>
            <a:pPr marL="171450" indent="-171450">
              <a:lnSpc>
                <a:spcPct val="150000"/>
              </a:lnSpc>
              <a:buFont typeface="Arial" panose="020B0604020202020204" pitchFamily="34" charset="0"/>
              <a:buChar char="•"/>
            </a:pPr>
            <a:endParaRPr lang="de-AT" dirty="0"/>
          </a:p>
          <a:p>
            <a:pPr marL="171450" indent="-171450">
              <a:lnSpc>
                <a:spcPct val="150000"/>
              </a:lnSpc>
              <a:buFont typeface="Arial" panose="020B0604020202020204" pitchFamily="34" charset="0"/>
              <a:buChar char="•"/>
            </a:pPr>
            <a:r>
              <a:rPr lang="de-AT" dirty="0"/>
              <a:t>Wahl von Johannes Paul II., dem ersten nicht-italienischen Papst seit 1523.</a:t>
            </a:r>
          </a:p>
          <a:p>
            <a:pPr marL="171450" indent="-171450">
              <a:buFontTx/>
              <a:buChar char="-"/>
            </a:pPr>
            <a:endParaRPr lang="de-AT" dirty="0"/>
          </a:p>
        </p:txBody>
      </p:sp>
      <p:sp>
        <p:nvSpPr>
          <p:cNvPr id="4" name="Foliennummernplatzhalter 3"/>
          <p:cNvSpPr>
            <a:spLocks noGrp="1"/>
          </p:cNvSpPr>
          <p:nvPr>
            <p:ph type="sldNum" sz="quarter" idx="5"/>
          </p:nvPr>
        </p:nvSpPr>
        <p:spPr/>
        <p:txBody>
          <a:bodyPr/>
          <a:lstStyle/>
          <a:p>
            <a:fld id="{EA19899B-D929-47A9-A5ED-F921D51D9150}" type="slidenum">
              <a:rPr lang="de-AT" smtClean="0"/>
              <a:t>2</a:t>
            </a:fld>
            <a:endParaRPr lang="de-AT"/>
          </a:p>
        </p:txBody>
      </p:sp>
    </p:spTree>
    <p:extLst>
      <p:ext uri="{BB962C8B-B14F-4D97-AF65-F5344CB8AC3E}">
        <p14:creationId xmlns:p14="http://schemas.microsoft.com/office/powerpoint/2010/main" val="17421492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Das derzeit verwendete </a:t>
            </a:r>
            <a:r>
              <a:rPr lang="de-AT" dirty="0" err="1"/>
              <a:t>Benediktionale</a:t>
            </a:r>
            <a:r>
              <a:rPr lang="de-AT" dirty="0"/>
              <a:t> stammt aus dem Jahr 1978. Es war ursprünglich nur als Studienausgabe gedacht – also als Übergangslösung.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(ZITAT aus dem </a:t>
            </a:r>
            <a:r>
              <a:rPr lang="de-AT" dirty="0" err="1"/>
              <a:t>Beneditkionale</a:t>
            </a:r>
            <a:r>
              <a:rPr lang="de-AT" dirty="0"/>
              <a:t> lesen!)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r>
              <a:rPr lang="de-AT" sz="1200" b="0" i="0" kern="1200" dirty="0">
                <a:solidFill>
                  <a:schemeClr val="tx1"/>
                </a:solidFill>
                <a:effectLst/>
                <a:latin typeface="+mn-lt"/>
                <a:ea typeface="+mn-ea"/>
                <a:cs typeface="+mn-cs"/>
              </a:rPr>
              <a:t>Der vorliegenden Studienausgabe eines BENEDIKTIONALE FÜR</a:t>
            </a:r>
          </a:p>
          <a:p>
            <a:r>
              <a:rPr lang="de-AT" sz="1200" b="0" i="0" kern="1200" dirty="0">
                <a:solidFill>
                  <a:schemeClr val="tx1"/>
                </a:solidFill>
                <a:effectLst/>
                <a:latin typeface="+mn-lt"/>
                <a:ea typeface="+mn-ea"/>
                <a:cs typeface="+mn-cs"/>
              </a:rPr>
              <a:t>DIE KATHOLISCHEN BISTUMER</a:t>
            </a:r>
          </a:p>
          <a:p>
            <a:r>
              <a:rPr lang="de-AT" sz="1200" b="0" i="0" kern="1200" dirty="0">
                <a:solidFill>
                  <a:schemeClr val="tx1"/>
                </a:solidFill>
                <a:effectLst/>
                <a:latin typeface="+mn-lt"/>
                <a:ea typeface="+mn-ea"/>
                <a:cs typeface="+mn-cs"/>
              </a:rPr>
              <a:t>DEUTSCHEN</a:t>
            </a:r>
          </a:p>
          <a:p>
            <a:r>
              <a:rPr lang="de-AT" sz="1200" b="0" i="0" kern="1200" dirty="0">
                <a:solidFill>
                  <a:schemeClr val="tx1"/>
                </a:solidFill>
                <a:effectLst/>
                <a:latin typeface="+mn-lt"/>
                <a:ea typeface="+mn-ea"/>
                <a:cs typeface="+mn-cs"/>
              </a:rPr>
              <a:t>SPRACHGEBIETES legt der Auftrag des Zweiten Vatikanischen Konzils zugrunde: „Die Sakramentalien sollen überarbeitet werden, und zwar im Sinn des obersten Grundsatzes von der </a:t>
            </a:r>
            <a:r>
              <a:rPr lang="de-AT" sz="1200" b="0" i="0" kern="1200" dirty="0" err="1">
                <a:solidFill>
                  <a:schemeClr val="tx1"/>
                </a:solidFill>
                <a:effectLst/>
                <a:latin typeface="+mn-lt"/>
                <a:ea typeface="+mn-ea"/>
                <a:cs typeface="+mn-cs"/>
              </a:rPr>
              <a:t>bewußten</a:t>
            </a:r>
            <a:r>
              <a:rPr lang="de-AT" sz="1200" b="0" i="0" kern="1200" dirty="0">
                <a:solidFill>
                  <a:schemeClr val="tx1"/>
                </a:solidFill>
                <a:effectLst/>
                <a:latin typeface="+mn-lt"/>
                <a:ea typeface="+mn-ea"/>
                <a:cs typeface="+mn-cs"/>
              </a:rPr>
              <a:t> und tätigen Teilnahme der Gläubigen und im Hinblick auf die Erfordernisse unserer Zeit ... Nach Bedarf können auch neue Sakramentalien zugefügt werden... Nur sehr wenige Benediktionen sollen reserviert sein ... Es soll vorgesehen werden, </a:t>
            </a:r>
            <a:r>
              <a:rPr lang="de-AT" sz="1200" b="0" i="0" kern="1200" dirty="0" err="1">
                <a:solidFill>
                  <a:schemeClr val="tx1"/>
                </a:solidFill>
                <a:effectLst/>
                <a:latin typeface="+mn-lt"/>
                <a:ea typeface="+mn-ea"/>
                <a:cs typeface="+mn-cs"/>
              </a:rPr>
              <a:t>daß</a:t>
            </a:r>
            <a:r>
              <a:rPr lang="de-AT" sz="1200" b="0" i="0" kern="1200" dirty="0">
                <a:solidFill>
                  <a:schemeClr val="tx1"/>
                </a:solidFill>
                <a:effectLst/>
                <a:latin typeface="+mn-lt"/>
                <a:ea typeface="+mn-ea"/>
                <a:cs typeface="+mn-cs"/>
              </a:rPr>
              <a:t> auch Laien gewisse Sakramentalien spenden können ..." (vgl. SC 79).</a:t>
            </a:r>
            <a:br>
              <a:rPr lang="de-AT" sz="1200" b="0" i="0" kern="1200" dirty="0">
                <a:solidFill>
                  <a:schemeClr val="tx1"/>
                </a:solidFill>
                <a:effectLst/>
                <a:latin typeface="+mn-lt"/>
                <a:ea typeface="+mn-ea"/>
                <a:cs typeface="+mn-cs"/>
              </a:rPr>
            </a:br>
            <a:endParaRPr lang="de-AT" sz="1200" b="0" i="0" kern="1200" dirty="0">
              <a:solidFill>
                <a:schemeClr val="tx1"/>
              </a:solidFill>
              <a:effectLst/>
              <a:latin typeface="+mn-lt"/>
              <a:ea typeface="+mn-ea"/>
              <a:cs typeface="+mn-cs"/>
            </a:endParaRPr>
          </a:p>
          <a:p>
            <a:r>
              <a:rPr lang="de-AT" sz="1200" b="0" i="0" kern="1200" dirty="0">
                <a:solidFill>
                  <a:schemeClr val="tx1"/>
                </a:solidFill>
                <a:effectLst/>
                <a:latin typeface="+mn-lt"/>
                <a:ea typeface="+mn-ea"/>
                <a:cs typeface="+mn-cs"/>
              </a:rPr>
              <a:t>Die Studienausgabe wurde erstellt von der Internationalen Arbeitsgemeinschaft der Liturgischen Kommissionen im deutschen Sprachgebiet, in engem Kontakt mit den Diözesen, mit Billigung der Bischofskonferenzen des deutschen Sprachgebiets und mit Gutheißung durch die Römische Kongregation für die Sakramente und den Gottesdienst, die mit Schreiben vom 21.2.1977 (Prot. Nr. CD 191/77) die Studienausgabe ad </a:t>
            </a:r>
            <a:r>
              <a:rPr lang="de-AT" sz="1200" b="0" i="0" kern="1200" dirty="0" err="1">
                <a:solidFill>
                  <a:schemeClr val="tx1"/>
                </a:solidFill>
                <a:effectLst/>
                <a:latin typeface="+mn-lt"/>
                <a:ea typeface="+mn-ea"/>
                <a:cs typeface="+mn-cs"/>
              </a:rPr>
              <a:t>interim</a:t>
            </a:r>
            <a:r>
              <a:rPr lang="de-AT" sz="1200" b="0" i="0" kern="1200" dirty="0">
                <a:solidFill>
                  <a:schemeClr val="tx1"/>
                </a:solidFill>
                <a:effectLst/>
                <a:latin typeface="+mn-lt"/>
                <a:ea typeface="+mn-ea"/>
                <a:cs typeface="+mn-cs"/>
              </a:rPr>
              <a:t> bis zum Erscheinen des erneuerten römischen </a:t>
            </a:r>
            <a:r>
              <a:rPr lang="de-AT" sz="1200" b="0" i="0" kern="1200" dirty="0" err="1">
                <a:solidFill>
                  <a:schemeClr val="tx1"/>
                </a:solidFill>
                <a:effectLst/>
                <a:latin typeface="+mn-lt"/>
                <a:ea typeface="+mn-ea"/>
                <a:cs typeface="+mn-cs"/>
              </a:rPr>
              <a:t>Benedictionale</a:t>
            </a:r>
            <a:r>
              <a:rPr lang="de-AT" sz="1200" b="0" i="0" kern="1200" dirty="0">
                <a:solidFill>
                  <a:schemeClr val="tx1"/>
                </a:solidFill>
                <a:effectLst/>
                <a:latin typeface="+mn-lt"/>
                <a:ea typeface="+mn-ea"/>
                <a:cs typeface="+mn-cs"/>
              </a:rPr>
              <a:t> für den liturgischen Gebrauch zuließ.</a:t>
            </a:r>
            <a:br>
              <a:rPr lang="de-AT" sz="1200" b="0" i="0" kern="1200" dirty="0">
                <a:solidFill>
                  <a:schemeClr val="tx1"/>
                </a:solidFill>
                <a:effectLst/>
                <a:latin typeface="+mn-lt"/>
                <a:ea typeface="+mn-ea"/>
                <a:cs typeface="+mn-cs"/>
              </a:rPr>
            </a:br>
            <a:endParaRPr lang="de-AT" sz="1200" b="0" i="0" kern="1200" dirty="0">
              <a:solidFill>
                <a:schemeClr val="tx1"/>
              </a:solidFill>
              <a:effectLst/>
              <a:latin typeface="+mn-lt"/>
              <a:ea typeface="+mn-ea"/>
              <a:cs typeface="+mn-cs"/>
            </a:endParaRPr>
          </a:p>
          <a:p>
            <a:r>
              <a:rPr lang="de-AT" sz="1200" b="0" i="0" kern="1200" dirty="0">
                <a:solidFill>
                  <a:schemeClr val="tx1"/>
                </a:solidFill>
                <a:effectLst/>
                <a:latin typeface="+mn-lt"/>
                <a:ea typeface="+mn-ea"/>
                <a:cs typeface="+mn-cs"/>
              </a:rPr>
              <a:t>Die Studienausgabe soll dazu helfen, die bisherige pastorale Praxis der Segnungen zu überdenken und im Sinn des Zweiten Vatikanischen Konzils zu erneuern. Die entsprechenden Grunderwägungen und Grundsätze sind in der Pastoralen Einführung dargelegt, deren Studium für eine sinnvolle Erprobung der Segnungen </a:t>
            </a:r>
            <a:r>
              <a:rPr lang="de-AT" sz="1200" b="0" i="0" kern="1200" dirty="0" err="1">
                <a:solidFill>
                  <a:schemeClr val="tx1"/>
                </a:solidFill>
                <a:effectLst/>
                <a:latin typeface="+mn-lt"/>
                <a:ea typeface="+mn-ea"/>
                <a:cs typeface="+mn-cs"/>
              </a:rPr>
              <a:t>unerläßlich</a:t>
            </a:r>
            <a:r>
              <a:rPr lang="de-AT" sz="1200" b="0" i="0" kern="1200" dirty="0">
                <a:solidFill>
                  <a:schemeClr val="tx1"/>
                </a:solidFill>
                <a:effectLst/>
                <a:latin typeface="+mn-lt"/>
                <a:ea typeface="+mn-ea"/>
                <a:cs typeface="+mn-cs"/>
              </a:rPr>
              <a:t> ist. Stellungnahmen und Verbesserungsvorschläge zur Pastoralen Einführung und zu den Segnungen sind erbeten an die jeweiligen Bistümer oder an die Liturgischen Institute A-5010</a:t>
            </a:r>
          </a:p>
          <a:p>
            <a:r>
              <a:rPr lang="de-AT" sz="1200" b="0" i="0" kern="1200" dirty="0">
                <a:solidFill>
                  <a:schemeClr val="tx1"/>
                </a:solidFill>
                <a:effectLst/>
                <a:latin typeface="+mn-lt"/>
                <a:ea typeface="+mn-ea"/>
                <a:cs typeface="+mn-cs"/>
              </a:rPr>
              <a:t>Salzburg, St. Peter, D-5500 Trier, Jesuitenstr. 13c und CH-8002</a:t>
            </a:r>
          </a:p>
          <a:p>
            <a:r>
              <a:rPr lang="de-AT" sz="1200" b="0" i="0" kern="1200" dirty="0">
                <a:solidFill>
                  <a:schemeClr val="tx1"/>
                </a:solidFill>
                <a:effectLst/>
                <a:latin typeface="+mn-lt"/>
                <a:ea typeface="+mn-ea"/>
                <a:cs typeface="+mn-cs"/>
              </a:rPr>
              <a:t>Zürich, Gartenstr. 36.</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br>
              <a:rPr lang="de-AT" dirty="0"/>
            </a:br>
            <a:r>
              <a:rPr lang="de-AT" dirty="0"/>
              <a:t>1984 erschien die römische </a:t>
            </a:r>
            <a:r>
              <a:rPr lang="de-AT" dirty="0" err="1"/>
              <a:t>Editio</a:t>
            </a:r>
            <a:r>
              <a:rPr lang="de-AT" dirty="0"/>
              <a:t> </a:t>
            </a:r>
            <a:r>
              <a:rPr lang="de-AT" dirty="0" err="1"/>
              <a:t>typica</a:t>
            </a:r>
            <a:r>
              <a:rPr lang="de-AT" dirty="0"/>
              <a:t> ‚De </a:t>
            </a:r>
            <a:r>
              <a:rPr lang="de-AT" dirty="0" err="1"/>
              <a:t>Benedictionibus</a:t>
            </a:r>
            <a:r>
              <a:rPr lang="de-AT"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Einer Zusammenstellung ist zu entnehmen, dass 1985 erstmals eine AG zur Übersetzung des röm. </a:t>
            </a:r>
            <a:r>
              <a:rPr lang="de-AT" dirty="0" err="1"/>
              <a:t>Benediktionale</a:t>
            </a:r>
            <a:r>
              <a:rPr lang="de-AT" dirty="0"/>
              <a:t> eingesetzt wurde, dann wieder 1995.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Diese AG stand unter der Leitung von dem  Linzer Liturgiewissenschaftler Prof. Dr. Hans </a:t>
            </a:r>
            <a:r>
              <a:rPr lang="de-AT" dirty="0" err="1"/>
              <a:t>Hollerweger</a:t>
            </a:r>
            <a:r>
              <a:rPr lang="de-AT"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Die AG erstellte ein vollständiges Manuskript, aber das Ganze blieb hängen und wurde gestoppt.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So leben wir seit nunmehr 48 Jahren gewissermaßen mit einem liturgischen Provisorium.</a:t>
            </a:r>
          </a:p>
        </p:txBody>
      </p:sp>
      <p:sp>
        <p:nvSpPr>
          <p:cNvPr id="4" name="Foliennummernplatzhalter 3"/>
          <p:cNvSpPr>
            <a:spLocks noGrp="1"/>
          </p:cNvSpPr>
          <p:nvPr>
            <p:ph type="sldNum" sz="quarter" idx="5"/>
          </p:nvPr>
        </p:nvSpPr>
        <p:spPr/>
        <p:txBody>
          <a:bodyPr/>
          <a:lstStyle/>
          <a:p>
            <a:fld id="{EA19899B-D929-47A9-A5ED-F921D51D9150}" type="slidenum">
              <a:rPr lang="de-AT" smtClean="0"/>
              <a:t>3</a:t>
            </a:fld>
            <a:endParaRPr lang="de-AT"/>
          </a:p>
        </p:txBody>
      </p:sp>
    </p:spTree>
    <p:extLst>
      <p:ext uri="{BB962C8B-B14F-4D97-AF65-F5344CB8AC3E}">
        <p14:creationId xmlns:p14="http://schemas.microsoft.com/office/powerpoint/2010/main" val="2152333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p:txBody>
      </p:sp>
      <p:sp>
        <p:nvSpPr>
          <p:cNvPr id="4" name="Foliennummernplatzhalter 3"/>
          <p:cNvSpPr>
            <a:spLocks noGrp="1"/>
          </p:cNvSpPr>
          <p:nvPr>
            <p:ph type="sldNum" sz="quarter" idx="5"/>
          </p:nvPr>
        </p:nvSpPr>
        <p:spPr/>
        <p:txBody>
          <a:bodyPr/>
          <a:lstStyle/>
          <a:p>
            <a:fld id="{EA19899B-D929-47A9-A5ED-F921D51D9150}" type="slidenum">
              <a:rPr lang="de-AT" smtClean="0"/>
              <a:t>4</a:t>
            </a:fld>
            <a:endParaRPr lang="de-AT"/>
          </a:p>
        </p:txBody>
      </p:sp>
    </p:spTree>
    <p:extLst>
      <p:ext uri="{BB962C8B-B14F-4D97-AF65-F5344CB8AC3E}">
        <p14:creationId xmlns:p14="http://schemas.microsoft.com/office/powerpoint/2010/main" val="259611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p:txBody>
      </p:sp>
      <p:sp>
        <p:nvSpPr>
          <p:cNvPr id="4" name="Foliennummernplatzhalter 3"/>
          <p:cNvSpPr>
            <a:spLocks noGrp="1"/>
          </p:cNvSpPr>
          <p:nvPr>
            <p:ph type="sldNum" sz="quarter" idx="5"/>
          </p:nvPr>
        </p:nvSpPr>
        <p:spPr/>
        <p:txBody>
          <a:bodyPr/>
          <a:lstStyle/>
          <a:p>
            <a:fld id="{EA19899B-D929-47A9-A5ED-F921D51D9150}" type="slidenum">
              <a:rPr lang="de-AT" smtClean="0"/>
              <a:t>5</a:t>
            </a:fld>
            <a:endParaRPr lang="de-AT"/>
          </a:p>
        </p:txBody>
      </p:sp>
    </p:spTree>
    <p:extLst>
      <p:ext uri="{BB962C8B-B14F-4D97-AF65-F5344CB8AC3E}">
        <p14:creationId xmlns:p14="http://schemas.microsoft.com/office/powerpoint/2010/main" val="11577786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Das Segnen gehört zu den elementaren Vollzügen kirchlichen Handelns.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In Gemeinden erleben wir immer wieder, wie groß das Bedürfnis nach Segensfeiern ist – sei es bei Übergängen im Leben, in Krisen oder bei besonderen gemeinschaftlichen Ereignissen.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Der Segen ist dabei mehr als ein Ritual.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Er ist Ausdruck der Zusage von Gottes Nähe und Zuwendung.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p:txBody>
      </p:sp>
      <p:sp>
        <p:nvSpPr>
          <p:cNvPr id="4" name="Foliennummernplatzhalter 3"/>
          <p:cNvSpPr>
            <a:spLocks noGrp="1"/>
          </p:cNvSpPr>
          <p:nvPr>
            <p:ph type="sldNum" sz="quarter" idx="5"/>
          </p:nvPr>
        </p:nvSpPr>
        <p:spPr/>
        <p:txBody>
          <a:bodyPr/>
          <a:lstStyle/>
          <a:p>
            <a:fld id="{EA19899B-D929-47A9-A5ED-F921D51D9150}" type="slidenum">
              <a:rPr lang="de-AT" smtClean="0"/>
              <a:t>6</a:t>
            </a:fld>
            <a:endParaRPr lang="de-AT"/>
          </a:p>
        </p:txBody>
      </p:sp>
    </p:spTree>
    <p:extLst>
      <p:ext uri="{BB962C8B-B14F-4D97-AF65-F5344CB8AC3E}">
        <p14:creationId xmlns:p14="http://schemas.microsoft.com/office/powerpoint/2010/main" val="15983722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Theologisch verweist der Segen auf die grundlegende Beziehung zwischen Gott und Mensch.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Er macht erfahrbar, dass das Leben unter Gottes Schutz steht und wir in der Verheißung leben.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Anthropologisch gesehen zeigt sich hier ein tiefes menschliches Bedürfnis: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In wichtigen Momenten des Lebens möchten Menschen Bestärkung, Anerkennung und Orientierung erfahren.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p:txBody>
      </p:sp>
      <p:sp>
        <p:nvSpPr>
          <p:cNvPr id="4" name="Foliennummernplatzhalter 3"/>
          <p:cNvSpPr>
            <a:spLocks noGrp="1"/>
          </p:cNvSpPr>
          <p:nvPr>
            <p:ph type="sldNum" sz="quarter" idx="5"/>
          </p:nvPr>
        </p:nvSpPr>
        <p:spPr/>
        <p:txBody>
          <a:bodyPr/>
          <a:lstStyle/>
          <a:p>
            <a:fld id="{EA19899B-D929-47A9-A5ED-F921D51D9150}" type="slidenum">
              <a:rPr lang="de-AT" smtClean="0"/>
              <a:t>7</a:t>
            </a:fld>
            <a:endParaRPr lang="de-AT"/>
          </a:p>
        </p:txBody>
      </p:sp>
    </p:spTree>
    <p:extLst>
      <p:ext uri="{BB962C8B-B14F-4D97-AF65-F5344CB8AC3E}">
        <p14:creationId xmlns:p14="http://schemas.microsoft.com/office/powerpoint/2010/main" val="8961075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Mehrere Gründe machten eine Neufassung notwendig.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Zum einen wird die Sprache von 1978 heute teilweise als veraltet empfunden.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Zum anderen gibt es den Wunsch nach größerer liturgietheologischer Klarheit im Aufbau der Segensfeiern.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Außerdem hat sich der pastorale Kontext verändert – Menschen suchen in einer komplexer werdenden Welt verstärkt nach spiritueller Orientierung.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p:txBody>
      </p:sp>
      <p:sp>
        <p:nvSpPr>
          <p:cNvPr id="4" name="Foliennummernplatzhalter 3"/>
          <p:cNvSpPr>
            <a:spLocks noGrp="1"/>
          </p:cNvSpPr>
          <p:nvPr>
            <p:ph type="sldNum" sz="quarter" idx="5"/>
          </p:nvPr>
        </p:nvSpPr>
        <p:spPr/>
        <p:txBody>
          <a:bodyPr/>
          <a:lstStyle/>
          <a:p>
            <a:fld id="{EA19899B-D929-47A9-A5ED-F921D51D9150}" type="slidenum">
              <a:rPr lang="de-AT" smtClean="0"/>
              <a:t>8</a:t>
            </a:fld>
            <a:endParaRPr lang="de-AT"/>
          </a:p>
        </p:txBody>
      </p:sp>
    </p:spTree>
    <p:extLst>
      <p:ext uri="{BB962C8B-B14F-4D97-AF65-F5344CB8AC3E}">
        <p14:creationId xmlns:p14="http://schemas.microsoft.com/office/powerpoint/2010/main" val="5136195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2019 nahm die Konferenz Liturgie der Kirche im deutschen Sprachgebiet das Thema erneut auf.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Ein entscheidendes Gespräch fand 2023 in Rom statt.</a:t>
            </a:r>
          </a:p>
          <a:p>
            <a:pPr marL="0" marR="0" lvl="0" indent="0" algn="l" defTabSz="914400" rtl="0" eaLnBrk="1" fontAlgn="auto" latinLnBrk="0" hangingPunct="1">
              <a:lnSpc>
                <a:spcPct val="100000"/>
              </a:lnSpc>
              <a:spcBef>
                <a:spcPts val="0"/>
              </a:spcBef>
              <a:spcAft>
                <a:spcPts val="0"/>
              </a:spcAft>
              <a:buClrTx/>
              <a:buSzTx/>
              <a:buFontTx/>
              <a:buNone/>
              <a:tabLst/>
              <a:defRPr/>
            </a:pPr>
            <a:br>
              <a:rPr lang="de-AT" dirty="0"/>
            </a:br>
            <a:r>
              <a:rPr lang="de-AT" dirty="0"/>
              <a:t>Das zuständige Dikasterium signalisierte konstruktive Offenheit für eine Neufassung.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Damit war die wichtigste Voraussetzung für die Weiterarbeit geschaffen.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p:txBody>
      </p:sp>
      <p:sp>
        <p:nvSpPr>
          <p:cNvPr id="4" name="Foliennummernplatzhalter 3"/>
          <p:cNvSpPr>
            <a:spLocks noGrp="1"/>
          </p:cNvSpPr>
          <p:nvPr>
            <p:ph type="sldNum" sz="quarter" idx="5"/>
          </p:nvPr>
        </p:nvSpPr>
        <p:spPr/>
        <p:txBody>
          <a:bodyPr/>
          <a:lstStyle/>
          <a:p>
            <a:fld id="{EA19899B-D929-47A9-A5ED-F921D51D9150}" type="slidenum">
              <a:rPr lang="de-AT" smtClean="0"/>
              <a:t>9</a:t>
            </a:fld>
            <a:endParaRPr lang="de-AT"/>
          </a:p>
        </p:txBody>
      </p:sp>
    </p:spTree>
    <p:extLst>
      <p:ext uri="{BB962C8B-B14F-4D97-AF65-F5344CB8AC3E}">
        <p14:creationId xmlns:p14="http://schemas.microsoft.com/office/powerpoint/2010/main" val="30903796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Das neue </a:t>
            </a:r>
            <a:r>
              <a:rPr lang="de-AT" dirty="0" err="1"/>
              <a:t>Benediktionale</a:t>
            </a:r>
            <a:r>
              <a:rPr lang="de-AT" dirty="0"/>
              <a:t> soll mehrere Ziele erfüllen: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Es soll die römische Vorlage aufnehmen, zugleich aber die Eigenheiten des deutschen Sprachraums berücksichtigen.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Die Sprache soll zeitgemäß sein und die Feiern sollen in der pastoralen Praxis tatsächlich angenommen und getragen werden.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p:txBody>
      </p:sp>
      <p:sp>
        <p:nvSpPr>
          <p:cNvPr id="4" name="Foliennummernplatzhalter 3"/>
          <p:cNvSpPr>
            <a:spLocks noGrp="1"/>
          </p:cNvSpPr>
          <p:nvPr>
            <p:ph type="sldNum" sz="quarter" idx="5"/>
          </p:nvPr>
        </p:nvSpPr>
        <p:spPr/>
        <p:txBody>
          <a:bodyPr/>
          <a:lstStyle/>
          <a:p>
            <a:fld id="{EA19899B-D929-47A9-A5ED-F921D51D9150}" type="slidenum">
              <a:rPr lang="de-AT" smtClean="0"/>
              <a:t>10</a:t>
            </a:fld>
            <a:endParaRPr lang="de-AT"/>
          </a:p>
        </p:txBody>
      </p:sp>
    </p:spTree>
    <p:extLst>
      <p:ext uri="{BB962C8B-B14F-4D97-AF65-F5344CB8AC3E}">
        <p14:creationId xmlns:p14="http://schemas.microsoft.com/office/powerpoint/2010/main" val="8684725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Im Projekt wurden zentrale inhaltliche, organisatorische und strukturelle Grundlagen erarbeitet.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Dazu gehören eine Liste von Segensanlässen sowie der Aufbau einer vollständigen Segensfeier, die von der KLD gutgeheißen wurden.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Parallel dazu erfolgt die kirchliche Abstimmung mit dem Dikasterium. Prozessplan, Leitlinien und Arbeitsaufträge für die Arbeitsgruppen sind definiert und die digitale Infrastruktur sowie das Arbeitsmaterial stehen bereit.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Zudem ist die Finanzierung für die Projektphase 2025–2029 gesichert und der Rahmen für eine mögliche Erprobungsphase vorbereitet.</a:t>
            </a:r>
          </a:p>
        </p:txBody>
      </p:sp>
      <p:sp>
        <p:nvSpPr>
          <p:cNvPr id="4" name="Foliennummernplatzhalter 3"/>
          <p:cNvSpPr>
            <a:spLocks noGrp="1"/>
          </p:cNvSpPr>
          <p:nvPr>
            <p:ph type="sldNum" sz="quarter" idx="5"/>
          </p:nvPr>
        </p:nvSpPr>
        <p:spPr/>
        <p:txBody>
          <a:bodyPr/>
          <a:lstStyle/>
          <a:p>
            <a:fld id="{EA19899B-D929-47A9-A5ED-F921D51D9150}" type="slidenum">
              <a:rPr lang="de-AT" smtClean="0"/>
              <a:t>11</a:t>
            </a:fld>
            <a:endParaRPr lang="de-AT"/>
          </a:p>
        </p:txBody>
      </p:sp>
    </p:spTree>
    <p:extLst>
      <p:ext uri="{BB962C8B-B14F-4D97-AF65-F5344CB8AC3E}">
        <p14:creationId xmlns:p14="http://schemas.microsoft.com/office/powerpoint/2010/main" val="33710922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Die Projektarbeit erfolgt schrittweise in enger Abstimmung mit der KLD sowie durch regelmäßige digitale und Präsenzsitzungen der Arbeitsgruppe.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Nach Beginn der redaktionellen Arbeit werden zunächst Erstfassungen der Segensformulare erstellt, im Tandem beraten und innerhalb der AG weiterentwickelt.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Parallel dazu werden Erprobungen in der Praxis durchgeführt und ausgewertet.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Auf dieser Grundlage entstehen schrittweise überarbeitete Fassungen der Formulare sowie die pastorale Einführung (PE).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Ergänzend wird an Anhängen, musikalischen Fragen und der strukturellen Zuordnung gearbeitet.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Ziel ist die abschließende Redaktion aller Texte und die Übergabe des Grundmanuskripts an die KLD zur Beratung.</a:t>
            </a:r>
          </a:p>
        </p:txBody>
      </p:sp>
      <p:sp>
        <p:nvSpPr>
          <p:cNvPr id="4" name="Foliennummernplatzhalter 3"/>
          <p:cNvSpPr>
            <a:spLocks noGrp="1"/>
          </p:cNvSpPr>
          <p:nvPr>
            <p:ph type="sldNum" sz="quarter" idx="5"/>
          </p:nvPr>
        </p:nvSpPr>
        <p:spPr/>
        <p:txBody>
          <a:bodyPr/>
          <a:lstStyle/>
          <a:p>
            <a:fld id="{EA19899B-D929-47A9-A5ED-F921D51D9150}" type="slidenum">
              <a:rPr lang="de-AT" smtClean="0"/>
              <a:t>12</a:t>
            </a:fld>
            <a:endParaRPr lang="de-AT"/>
          </a:p>
        </p:txBody>
      </p:sp>
    </p:spTree>
    <p:extLst>
      <p:ext uri="{BB962C8B-B14F-4D97-AF65-F5344CB8AC3E}">
        <p14:creationId xmlns:p14="http://schemas.microsoft.com/office/powerpoint/2010/main" val="3017581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Nach Abschluss der redaktionellen Arbeiten wird das Manuskript zunächst der KLD zur Weiterleitung an die Bischofskonferenzen vorgelegt.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Rückmeldungen und Modi werden eingearbeitet und vom Präsidium der KLD bestätigt.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Anschließend erfolgt die Beratung in den Bischofskonferenzen.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Nach der Einarbeitung weiterer Rückmeldungen wird der Text dem Dikasterium vorgelegt.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Parallel beginnt die Bereitstellung von Online-Materialien.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Nach der abschließenden Einarbeitung der Rückmeldungen des Dikasteriums wird die Arbeit der Arbeitsgruppe abgeschlossen.</a:t>
            </a:r>
          </a:p>
        </p:txBody>
      </p:sp>
      <p:sp>
        <p:nvSpPr>
          <p:cNvPr id="4" name="Foliennummernplatzhalter 3"/>
          <p:cNvSpPr>
            <a:spLocks noGrp="1"/>
          </p:cNvSpPr>
          <p:nvPr>
            <p:ph type="sldNum" sz="quarter" idx="5"/>
          </p:nvPr>
        </p:nvSpPr>
        <p:spPr/>
        <p:txBody>
          <a:bodyPr/>
          <a:lstStyle/>
          <a:p>
            <a:fld id="{EA19899B-D929-47A9-A5ED-F921D51D9150}" type="slidenum">
              <a:rPr lang="de-AT" smtClean="0"/>
              <a:t>13</a:t>
            </a:fld>
            <a:endParaRPr lang="de-AT"/>
          </a:p>
        </p:txBody>
      </p:sp>
    </p:spTree>
    <p:extLst>
      <p:ext uri="{BB962C8B-B14F-4D97-AF65-F5344CB8AC3E}">
        <p14:creationId xmlns:p14="http://schemas.microsoft.com/office/powerpoint/2010/main" val="30644605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AT" sz="1200" b="0" i="0" u="none" strike="noStrike" kern="1200" dirty="0">
                <a:solidFill>
                  <a:schemeClr val="tx1"/>
                </a:solidFill>
                <a:effectLst/>
                <a:latin typeface="+mn-lt"/>
                <a:ea typeface="+mn-ea"/>
                <a:cs typeface="+mn-cs"/>
              </a:rPr>
              <a:t>Nach Abschluss der inhaltlichen Arbeiten wird das Projekt an das Büro „Liturgische Bücher“ des Deutschen Liturgischen Instituts übergeben.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AT" sz="1200" b="0" i="0" u="none" strike="noStrike" kern="1200" dirty="0">
                <a:solidFill>
                  <a:schemeClr val="tx1"/>
                </a:solidFill>
                <a:effectLst/>
                <a:latin typeface="+mn-lt"/>
                <a:ea typeface="+mn-ea"/>
                <a:cs typeface="+mn-cs"/>
              </a:rPr>
              <a:t>Dort erfolgen die weiteren redaktionellen Schritte wie Layoutgestaltung, mehrere Korrekturdurchgänge sowie die Einholung der notwendigen Rechte.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AT" sz="1200" b="0" i="0" u="none" strike="noStrike" kern="1200" dirty="0">
                <a:solidFill>
                  <a:schemeClr val="tx1"/>
                </a:solidFill>
                <a:effectLst/>
                <a:latin typeface="+mn-lt"/>
                <a:ea typeface="+mn-ea"/>
                <a:cs typeface="+mn-cs"/>
              </a:rPr>
              <a:t>Diese Phase umfasst die vollständige technische und editorische Vorbereitung der Publikation, deren Erscheinen derzeit für das Jahr 2029 vorgesehen ist.</a:t>
            </a:r>
            <a:endParaRPr lang="de-AT" dirty="0"/>
          </a:p>
        </p:txBody>
      </p:sp>
      <p:sp>
        <p:nvSpPr>
          <p:cNvPr id="4" name="Foliennummernplatzhalter 3"/>
          <p:cNvSpPr>
            <a:spLocks noGrp="1"/>
          </p:cNvSpPr>
          <p:nvPr>
            <p:ph type="sldNum" sz="quarter" idx="5"/>
          </p:nvPr>
        </p:nvSpPr>
        <p:spPr/>
        <p:txBody>
          <a:bodyPr/>
          <a:lstStyle/>
          <a:p>
            <a:fld id="{EA19899B-D929-47A9-A5ED-F921D51D9150}" type="slidenum">
              <a:rPr lang="de-AT" smtClean="0"/>
              <a:t>14</a:t>
            </a:fld>
            <a:endParaRPr lang="de-AT"/>
          </a:p>
        </p:txBody>
      </p:sp>
    </p:spTree>
    <p:extLst>
      <p:ext uri="{BB962C8B-B14F-4D97-AF65-F5344CB8AC3E}">
        <p14:creationId xmlns:p14="http://schemas.microsoft.com/office/powerpoint/2010/main" val="31590024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Das Pflichtenheft legt die inhaltlichen und formalen Grundlagen für die Erarbeitung des neuen </a:t>
            </a:r>
            <a:r>
              <a:rPr lang="de-AT" dirty="0" err="1"/>
              <a:t>Benediktionale</a:t>
            </a:r>
            <a:r>
              <a:rPr lang="de-AT" dirty="0"/>
              <a:t> fest.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Ausgangspunkt sind bestehende liturgische Bücher, deren Inhalte weiterentwickelt werden.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Die Formulare sollen sowohl für Hauptamtliche als auch für ehrenamtlich Engagierte verständlich und gut anwendbar sein.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Jede Segensfeier folgt einer klaren Grundstruktur und enthält vollständige Textvorschläge, mehrere Schriftstellen sowie passende Gesänge.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Besondere Aufmerksamkeit gilt einer zeitgemäßen liturgischen Sprache und einer sinnvollen Gestaltung von Segenszeichen und Beteiligungsformen der Feiernden.</a:t>
            </a:r>
          </a:p>
        </p:txBody>
      </p:sp>
      <p:sp>
        <p:nvSpPr>
          <p:cNvPr id="4" name="Foliennummernplatzhalter 3"/>
          <p:cNvSpPr>
            <a:spLocks noGrp="1"/>
          </p:cNvSpPr>
          <p:nvPr>
            <p:ph type="sldNum" sz="quarter" idx="5"/>
          </p:nvPr>
        </p:nvSpPr>
        <p:spPr/>
        <p:txBody>
          <a:bodyPr/>
          <a:lstStyle/>
          <a:p>
            <a:fld id="{EA19899B-D929-47A9-A5ED-F921D51D9150}" type="slidenum">
              <a:rPr lang="de-AT" smtClean="0"/>
              <a:t>15</a:t>
            </a:fld>
            <a:endParaRPr lang="de-AT"/>
          </a:p>
        </p:txBody>
      </p:sp>
    </p:spTree>
    <p:extLst>
      <p:ext uri="{BB962C8B-B14F-4D97-AF65-F5344CB8AC3E}">
        <p14:creationId xmlns:p14="http://schemas.microsoft.com/office/powerpoint/2010/main" val="19300759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Der Sprachstil der Segensformulare soll sich am jeweiligen Anlass und Kontext orientieren.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Traditionelle liturgische Formulierungen werden beibehalten, zugleich aber durch neue und verständliche Alternativen ergänzt.</a:t>
            </a:r>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Die Texte sollen geschlechtersensibel, konkret und bildhaft formuliert sein und möglichst eine lebendige Sprache verwenden.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Dabei bleibt das Segensgebet grundsätzlich an Gott gerichtet, während unterschiedliche Anredeformen je nach Situation und Feierkontext bewusst gewählt werden.</a:t>
            </a:r>
          </a:p>
        </p:txBody>
      </p:sp>
      <p:sp>
        <p:nvSpPr>
          <p:cNvPr id="4" name="Foliennummernplatzhalter 3"/>
          <p:cNvSpPr>
            <a:spLocks noGrp="1"/>
          </p:cNvSpPr>
          <p:nvPr>
            <p:ph type="sldNum" sz="quarter" idx="5"/>
          </p:nvPr>
        </p:nvSpPr>
        <p:spPr/>
        <p:txBody>
          <a:bodyPr/>
          <a:lstStyle/>
          <a:p>
            <a:fld id="{EA19899B-D929-47A9-A5ED-F921D51D9150}" type="slidenum">
              <a:rPr lang="de-AT" smtClean="0"/>
              <a:t>16</a:t>
            </a:fld>
            <a:endParaRPr lang="de-AT"/>
          </a:p>
        </p:txBody>
      </p:sp>
    </p:spTree>
    <p:extLst>
      <p:ext uri="{BB962C8B-B14F-4D97-AF65-F5344CB8AC3E}">
        <p14:creationId xmlns:p14="http://schemas.microsoft.com/office/powerpoint/2010/main" val="19124159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p:txBody>
      </p:sp>
      <p:sp>
        <p:nvSpPr>
          <p:cNvPr id="4" name="Foliennummernplatzhalter 3"/>
          <p:cNvSpPr>
            <a:spLocks noGrp="1"/>
          </p:cNvSpPr>
          <p:nvPr>
            <p:ph type="sldNum" sz="quarter" idx="5"/>
          </p:nvPr>
        </p:nvSpPr>
        <p:spPr/>
        <p:txBody>
          <a:bodyPr/>
          <a:lstStyle/>
          <a:p>
            <a:fld id="{EA19899B-D929-47A9-A5ED-F921D51D9150}" type="slidenum">
              <a:rPr lang="de-AT" smtClean="0"/>
              <a:t>17</a:t>
            </a:fld>
            <a:endParaRPr lang="de-AT"/>
          </a:p>
        </p:txBody>
      </p:sp>
    </p:spTree>
    <p:extLst>
      <p:ext uri="{BB962C8B-B14F-4D97-AF65-F5344CB8AC3E}">
        <p14:creationId xmlns:p14="http://schemas.microsoft.com/office/powerpoint/2010/main" val="12130924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p:txBody>
      </p:sp>
      <p:sp>
        <p:nvSpPr>
          <p:cNvPr id="4" name="Foliennummernplatzhalter 3"/>
          <p:cNvSpPr>
            <a:spLocks noGrp="1"/>
          </p:cNvSpPr>
          <p:nvPr>
            <p:ph type="sldNum" sz="quarter" idx="5"/>
          </p:nvPr>
        </p:nvSpPr>
        <p:spPr/>
        <p:txBody>
          <a:bodyPr/>
          <a:lstStyle/>
          <a:p>
            <a:fld id="{EA19899B-D929-47A9-A5ED-F921D51D9150}" type="slidenum">
              <a:rPr lang="de-AT" smtClean="0"/>
              <a:t>18</a:t>
            </a:fld>
            <a:endParaRPr lang="de-AT"/>
          </a:p>
        </p:txBody>
      </p:sp>
    </p:spTree>
    <p:extLst>
      <p:ext uri="{BB962C8B-B14F-4D97-AF65-F5344CB8AC3E}">
        <p14:creationId xmlns:p14="http://schemas.microsoft.com/office/powerpoint/2010/main" val="27709440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p:txBody>
      </p:sp>
      <p:sp>
        <p:nvSpPr>
          <p:cNvPr id="4" name="Foliennummernplatzhalter 3"/>
          <p:cNvSpPr>
            <a:spLocks noGrp="1"/>
          </p:cNvSpPr>
          <p:nvPr>
            <p:ph type="sldNum" sz="quarter" idx="5"/>
          </p:nvPr>
        </p:nvSpPr>
        <p:spPr/>
        <p:txBody>
          <a:bodyPr/>
          <a:lstStyle/>
          <a:p>
            <a:fld id="{EA19899B-D929-47A9-A5ED-F921D51D9150}" type="slidenum">
              <a:rPr lang="de-AT" smtClean="0"/>
              <a:t>19</a:t>
            </a:fld>
            <a:endParaRPr lang="de-AT"/>
          </a:p>
        </p:txBody>
      </p:sp>
    </p:spTree>
    <p:extLst>
      <p:ext uri="{BB962C8B-B14F-4D97-AF65-F5344CB8AC3E}">
        <p14:creationId xmlns:p14="http://schemas.microsoft.com/office/powerpoint/2010/main" val="31749398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p:txBody>
      </p:sp>
      <p:sp>
        <p:nvSpPr>
          <p:cNvPr id="4" name="Foliennummernplatzhalter 3"/>
          <p:cNvSpPr>
            <a:spLocks noGrp="1"/>
          </p:cNvSpPr>
          <p:nvPr>
            <p:ph type="sldNum" sz="quarter" idx="5"/>
          </p:nvPr>
        </p:nvSpPr>
        <p:spPr/>
        <p:txBody>
          <a:bodyPr/>
          <a:lstStyle/>
          <a:p>
            <a:fld id="{EA19899B-D929-47A9-A5ED-F921D51D9150}" type="slidenum">
              <a:rPr lang="de-AT" smtClean="0"/>
              <a:t>20</a:t>
            </a:fld>
            <a:endParaRPr lang="de-AT"/>
          </a:p>
        </p:txBody>
      </p:sp>
    </p:spTree>
    <p:extLst>
      <p:ext uri="{BB962C8B-B14F-4D97-AF65-F5344CB8AC3E}">
        <p14:creationId xmlns:p14="http://schemas.microsoft.com/office/powerpoint/2010/main" val="19338974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p:txBody>
      </p:sp>
      <p:sp>
        <p:nvSpPr>
          <p:cNvPr id="4" name="Foliennummernplatzhalter 3"/>
          <p:cNvSpPr>
            <a:spLocks noGrp="1"/>
          </p:cNvSpPr>
          <p:nvPr>
            <p:ph type="sldNum" sz="quarter" idx="5"/>
          </p:nvPr>
        </p:nvSpPr>
        <p:spPr/>
        <p:txBody>
          <a:bodyPr/>
          <a:lstStyle/>
          <a:p>
            <a:fld id="{EA19899B-D929-47A9-A5ED-F921D51D9150}" type="slidenum">
              <a:rPr lang="de-AT" smtClean="0"/>
              <a:t>21</a:t>
            </a:fld>
            <a:endParaRPr lang="de-AT"/>
          </a:p>
        </p:txBody>
      </p:sp>
    </p:spTree>
    <p:extLst>
      <p:ext uri="{BB962C8B-B14F-4D97-AF65-F5344CB8AC3E}">
        <p14:creationId xmlns:p14="http://schemas.microsoft.com/office/powerpoint/2010/main" val="15402069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p:txBody>
      </p:sp>
      <p:sp>
        <p:nvSpPr>
          <p:cNvPr id="4" name="Foliennummernplatzhalter 3"/>
          <p:cNvSpPr>
            <a:spLocks noGrp="1"/>
          </p:cNvSpPr>
          <p:nvPr>
            <p:ph type="sldNum" sz="quarter" idx="5"/>
          </p:nvPr>
        </p:nvSpPr>
        <p:spPr/>
        <p:txBody>
          <a:bodyPr/>
          <a:lstStyle/>
          <a:p>
            <a:fld id="{EA19899B-D929-47A9-A5ED-F921D51D9150}" type="slidenum">
              <a:rPr lang="de-AT" smtClean="0"/>
              <a:t>22</a:t>
            </a:fld>
            <a:endParaRPr lang="de-AT"/>
          </a:p>
        </p:txBody>
      </p:sp>
    </p:spTree>
    <p:extLst>
      <p:ext uri="{BB962C8B-B14F-4D97-AF65-F5344CB8AC3E}">
        <p14:creationId xmlns:p14="http://schemas.microsoft.com/office/powerpoint/2010/main" val="26106418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p:txBody>
      </p:sp>
      <p:sp>
        <p:nvSpPr>
          <p:cNvPr id="4" name="Foliennummernplatzhalter 3"/>
          <p:cNvSpPr>
            <a:spLocks noGrp="1"/>
          </p:cNvSpPr>
          <p:nvPr>
            <p:ph type="sldNum" sz="quarter" idx="5"/>
          </p:nvPr>
        </p:nvSpPr>
        <p:spPr/>
        <p:txBody>
          <a:bodyPr/>
          <a:lstStyle/>
          <a:p>
            <a:fld id="{EA19899B-D929-47A9-A5ED-F921D51D9150}" type="slidenum">
              <a:rPr lang="de-AT" smtClean="0"/>
              <a:t>23</a:t>
            </a:fld>
            <a:endParaRPr lang="de-AT"/>
          </a:p>
        </p:txBody>
      </p:sp>
    </p:spTree>
    <p:extLst>
      <p:ext uri="{BB962C8B-B14F-4D97-AF65-F5344CB8AC3E}">
        <p14:creationId xmlns:p14="http://schemas.microsoft.com/office/powerpoint/2010/main" val="37691778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p:txBody>
      </p:sp>
      <p:sp>
        <p:nvSpPr>
          <p:cNvPr id="4" name="Foliennummernplatzhalter 3"/>
          <p:cNvSpPr>
            <a:spLocks noGrp="1"/>
          </p:cNvSpPr>
          <p:nvPr>
            <p:ph type="sldNum" sz="quarter" idx="5"/>
          </p:nvPr>
        </p:nvSpPr>
        <p:spPr/>
        <p:txBody>
          <a:bodyPr/>
          <a:lstStyle/>
          <a:p>
            <a:fld id="{EA19899B-D929-47A9-A5ED-F921D51D9150}" type="slidenum">
              <a:rPr lang="de-AT" smtClean="0"/>
              <a:t>24</a:t>
            </a:fld>
            <a:endParaRPr lang="de-AT"/>
          </a:p>
        </p:txBody>
      </p:sp>
    </p:spTree>
    <p:extLst>
      <p:ext uri="{BB962C8B-B14F-4D97-AF65-F5344CB8AC3E}">
        <p14:creationId xmlns:p14="http://schemas.microsoft.com/office/powerpoint/2010/main" val="17606261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p:txBody>
      </p:sp>
      <p:sp>
        <p:nvSpPr>
          <p:cNvPr id="4" name="Foliennummernplatzhalter 3"/>
          <p:cNvSpPr>
            <a:spLocks noGrp="1"/>
          </p:cNvSpPr>
          <p:nvPr>
            <p:ph type="sldNum" sz="quarter" idx="5"/>
          </p:nvPr>
        </p:nvSpPr>
        <p:spPr/>
        <p:txBody>
          <a:bodyPr/>
          <a:lstStyle/>
          <a:p>
            <a:fld id="{EA19899B-D929-47A9-A5ED-F921D51D9150}" type="slidenum">
              <a:rPr lang="de-AT" smtClean="0"/>
              <a:t>25</a:t>
            </a:fld>
            <a:endParaRPr lang="de-AT"/>
          </a:p>
        </p:txBody>
      </p:sp>
    </p:spTree>
    <p:extLst>
      <p:ext uri="{BB962C8B-B14F-4D97-AF65-F5344CB8AC3E}">
        <p14:creationId xmlns:p14="http://schemas.microsoft.com/office/powerpoint/2010/main" val="22706486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FA0C2-5AC3-F62B-D778-D91533354DB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2EB1FBB-5658-6D5F-7DAB-0CC1E233074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661C763-6728-8998-E339-5B04938ECD5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Nach Jahrzehnten des Provisoriums steht das Projekt nun auf einem verlässlichen Weg.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a:p>
            <a:pPr marL="0" marR="0" lvl="0" indent="0" algn="l" defTabSz="914400" rtl="0" eaLnBrk="1" fontAlgn="auto" latinLnBrk="0" hangingPunct="1">
              <a:lnSpc>
                <a:spcPct val="100000"/>
              </a:lnSpc>
              <a:spcBef>
                <a:spcPts val="0"/>
              </a:spcBef>
              <a:spcAft>
                <a:spcPts val="0"/>
              </a:spcAft>
              <a:buClrTx/>
              <a:buSzTx/>
              <a:buFontTx/>
              <a:buNone/>
              <a:tabLst/>
              <a:defRPr/>
            </a:pPr>
            <a:r>
              <a:rPr lang="de-AT" dirty="0"/>
              <a:t>Ziel ist ein Buch, das Bewährtes und Neues verbindet und die Segenspraxis im deutschsprachigen Raum nachhaltig prägt.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AT" dirty="0"/>
          </a:p>
        </p:txBody>
      </p:sp>
      <p:sp>
        <p:nvSpPr>
          <p:cNvPr id="4" name="Foliennummernplatzhalter 3">
            <a:extLst>
              <a:ext uri="{FF2B5EF4-FFF2-40B4-BE49-F238E27FC236}">
                <a16:creationId xmlns:a16="http://schemas.microsoft.com/office/drawing/2014/main" id="{570ECE8B-35B5-4DFD-4E36-D02B9ECEE3DF}"/>
              </a:ext>
            </a:extLst>
          </p:cNvPr>
          <p:cNvSpPr>
            <a:spLocks noGrp="1"/>
          </p:cNvSpPr>
          <p:nvPr>
            <p:ph type="sldNum" sz="quarter" idx="5"/>
          </p:nvPr>
        </p:nvSpPr>
        <p:spPr/>
        <p:txBody>
          <a:bodyPr/>
          <a:lstStyle/>
          <a:p>
            <a:fld id="{EA19899B-D929-47A9-A5ED-F921D51D9150}" type="slidenum">
              <a:rPr lang="de-AT" smtClean="0"/>
              <a:t>26</a:t>
            </a:fld>
            <a:endParaRPr lang="de-AT"/>
          </a:p>
        </p:txBody>
      </p:sp>
    </p:spTree>
    <p:extLst>
      <p:ext uri="{BB962C8B-B14F-4D97-AF65-F5344CB8AC3E}">
        <p14:creationId xmlns:p14="http://schemas.microsoft.com/office/powerpoint/2010/main" val="7418733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AB4C50-F8B9-42C3-A6CB-86E62AACD581}"/>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de-AT"/>
          </a:p>
        </p:txBody>
      </p:sp>
      <p:sp>
        <p:nvSpPr>
          <p:cNvPr id="3" name="Untertitel 2">
            <a:extLst>
              <a:ext uri="{FF2B5EF4-FFF2-40B4-BE49-F238E27FC236}">
                <a16:creationId xmlns:a16="http://schemas.microsoft.com/office/drawing/2014/main" id="{32FBA6B8-A742-4E43-8675-AADF8B2582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AT"/>
          </a:p>
        </p:txBody>
      </p:sp>
      <p:sp>
        <p:nvSpPr>
          <p:cNvPr id="4" name="Datumsplatzhalter 3">
            <a:extLst>
              <a:ext uri="{FF2B5EF4-FFF2-40B4-BE49-F238E27FC236}">
                <a16:creationId xmlns:a16="http://schemas.microsoft.com/office/drawing/2014/main" id="{12A3631C-9C31-4CFC-8FC0-B0CBAB239058}"/>
              </a:ext>
            </a:extLst>
          </p:cNvPr>
          <p:cNvSpPr>
            <a:spLocks noGrp="1"/>
          </p:cNvSpPr>
          <p:nvPr>
            <p:ph type="dt" sz="half" idx="10"/>
          </p:nvPr>
        </p:nvSpPr>
        <p:spPr/>
        <p:txBody>
          <a:bodyPr/>
          <a:lstStyle/>
          <a:p>
            <a:fld id="{A3847EFF-36DD-4504-A942-6F4D18547362}" type="datetimeFigureOut">
              <a:rPr lang="de-AT" smtClean="0"/>
              <a:t>10.09.2026</a:t>
            </a:fld>
            <a:endParaRPr lang="de-AT"/>
          </a:p>
        </p:txBody>
      </p:sp>
      <p:sp>
        <p:nvSpPr>
          <p:cNvPr id="5" name="Fußzeilenplatzhalter 4">
            <a:extLst>
              <a:ext uri="{FF2B5EF4-FFF2-40B4-BE49-F238E27FC236}">
                <a16:creationId xmlns:a16="http://schemas.microsoft.com/office/drawing/2014/main" id="{D6C0CEAC-253E-4D6F-A09F-582A58256F03}"/>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A05A2B73-2E5C-4293-80BF-466F301E23B2}"/>
              </a:ext>
            </a:extLst>
          </p:cNvPr>
          <p:cNvSpPr>
            <a:spLocks noGrp="1"/>
          </p:cNvSpPr>
          <p:nvPr>
            <p:ph type="sldNum" sz="quarter" idx="12"/>
          </p:nvPr>
        </p:nvSpPr>
        <p:spPr/>
        <p:txBody>
          <a:bodyPr/>
          <a:lstStyle/>
          <a:p>
            <a:fld id="{D6D9BF57-F75C-4910-AEC3-6E23EA2ED28D}" type="slidenum">
              <a:rPr lang="de-AT" smtClean="0"/>
              <a:t>‹Nr.›</a:t>
            </a:fld>
            <a:endParaRPr lang="de-AT"/>
          </a:p>
        </p:txBody>
      </p:sp>
    </p:spTree>
    <p:extLst>
      <p:ext uri="{BB962C8B-B14F-4D97-AF65-F5344CB8AC3E}">
        <p14:creationId xmlns:p14="http://schemas.microsoft.com/office/powerpoint/2010/main" val="1573806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114417-8F41-4553-8D35-1A1209D8DE15}"/>
              </a:ext>
            </a:extLst>
          </p:cNvPr>
          <p:cNvSpPr>
            <a:spLocks noGrp="1"/>
          </p:cNvSpPr>
          <p:nvPr>
            <p:ph type="title"/>
          </p:nvPr>
        </p:nvSpPr>
        <p:spPr/>
        <p:txBody>
          <a:bodyPr/>
          <a:lstStyle/>
          <a:p>
            <a:r>
              <a:rPr lang="de-DE"/>
              <a:t>Mastertitelformat bearbeiten</a:t>
            </a:r>
            <a:endParaRPr lang="de-AT"/>
          </a:p>
        </p:txBody>
      </p:sp>
      <p:sp>
        <p:nvSpPr>
          <p:cNvPr id="3" name="Inhaltsplatzhalter 2">
            <a:extLst>
              <a:ext uri="{FF2B5EF4-FFF2-40B4-BE49-F238E27FC236}">
                <a16:creationId xmlns:a16="http://schemas.microsoft.com/office/drawing/2014/main" id="{15DD3F82-36C2-4179-9192-FD9E9CF89EE4}"/>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D00656B7-F3F6-4AAE-806E-3DF1364B1499}"/>
              </a:ext>
            </a:extLst>
          </p:cNvPr>
          <p:cNvSpPr>
            <a:spLocks noGrp="1"/>
          </p:cNvSpPr>
          <p:nvPr>
            <p:ph type="dt" sz="half" idx="10"/>
          </p:nvPr>
        </p:nvSpPr>
        <p:spPr/>
        <p:txBody>
          <a:bodyPr/>
          <a:lstStyle/>
          <a:p>
            <a:fld id="{A3847EFF-36DD-4504-A942-6F4D18547362}" type="datetimeFigureOut">
              <a:rPr lang="de-AT" smtClean="0"/>
              <a:t>10.09.2026</a:t>
            </a:fld>
            <a:endParaRPr lang="de-AT"/>
          </a:p>
        </p:txBody>
      </p:sp>
      <p:sp>
        <p:nvSpPr>
          <p:cNvPr id="5" name="Fußzeilenplatzhalter 4">
            <a:extLst>
              <a:ext uri="{FF2B5EF4-FFF2-40B4-BE49-F238E27FC236}">
                <a16:creationId xmlns:a16="http://schemas.microsoft.com/office/drawing/2014/main" id="{39110F7C-FDE7-4476-9651-B86FCE072F5E}"/>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EEEED167-5278-4CD2-B2A8-29BFD2CD0A59}"/>
              </a:ext>
            </a:extLst>
          </p:cNvPr>
          <p:cNvSpPr>
            <a:spLocks noGrp="1"/>
          </p:cNvSpPr>
          <p:nvPr>
            <p:ph type="sldNum" sz="quarter" idx="12"/>
          </p:nvPr>
        </p:nvSpPr>
        <p:spPr/>
        <p:txBody>
          <a:bodyPr/>
          <a:lstStyle/>
          <a:p>
            <a:fld id="{D6D9BF57-F75C-4910-AEC3-6E23EA2ED28D}" type="slidenum">
              <a:rPr lang="de-AT" smtClean="0"/>
              <a:t>‹Nr.›</a:t>
            </a:fld>
            <a:endParaRPr lang="de-AT"/>
          </a:p>
        </p:txBody>
      </p:sp>
    </p:spTree>
    <p:extLst>
      <p:ext uri="{BB962C8B-B14F-4D97-AF65-F5344CB8AC3E}">
        <p14:creationId xmlns:p14="http://schemas.microsoft.com/office/powerpoint/2010/main" val="3386905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1C6736-8DE1-4512-A6B0-970CAD6A4A92}"/>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de-AT"/>
          </a:p>
        </p:txBody>
      </p:sp>
      <p:sp>
        <p:nvSpPr>
          <p:cNvPr id="3" name="Textplatzhalter 2">
            <a:extLst>
              <a:ext uri="{FF2B5EF4-FFF2-40B4-BE49-F238E27FC236}">
                <a16:creationId xmlns:a16="http://schemas.microsoft.com/office/drawing/2014/main" id="{4CB774D4-DA0C-425C-9C9E-65FDA58E69B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198A0211-7E54-4922-8730-62116B2360E4}"/>
              </a:ext>
            </a:extLst>
          </p:cNvPr>
          <p:cNvSpPr>
            <a:spLocks noGrp="1"/>
          </p:cNvSpPr>
          <p:nvPr>
            <p:ph type="dt" sz="half" idx="10"/>
          </p:nvPr>
        </p:nvSpPr>
        <p:spPr/>
        <p:txBody>
          <a:bodyPr/>
          <a:lstStyle/>
          <a:p>
            <a:fld id="{A3847EFF-36DD-4504-A942-6F4D18547362}" type="datetimeFigureOut">
              <a:rPr lang="de-AT" smtClean="0"/>
              <a:t>10.09.2026</a:t>
            </a:fld>
            <a:endParaRPr lang="de-AT"/>
          </a:p>
        </p:txBody>
      </p:sp>
      <p:sp>
        <p:nvSpPr>
          <p:cNvPr id="5" name="Fußzeilenplatzhalter 4">
            <a:extLst>
              <a:ext uri="{FF2B5EF4-FFF2-40B4-BE49-F238E27FC236}">
                <a16:creationId xmlns:a16="http://schemas.microsoft.com/office/drawing/2014/main" id="{6113AAAE-DB43-446B-A24B-263E856F36F1}"/>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176BCB05-E376-470D-A941-087BE3AAA656}"/>
              </a:ext>
            </a:extLst>
          </p:cNvPr>
          <p:cNvSpPr>
            <a:spLocks noGrp="1"/>
          </p:cNvSpPr>
          <p:nvPr>
            <p:ph type="sldNum" sz="quarter" idx="12"/>
          </p:nvPr>
        </p:nvSpPr>
        <p:spPr/>
        <p:txBody>
          <a:bodyPr/>
          <a:lstStyle/>
          <a:p>
            <a:fld id="{D6D9BF57-F75C-4910-AEC3-6E23EA2ED28D}" type="slidenum">
              <a:rPr lang="de-AT" smtClean="0"/>
              <a:t>‹Nr.›</a:t>
            </a:fld>
            <a:endParaRPr lang="de-AT"/>
          </a:p>
        </p:txBody>
      </p:sp>
    </p:spTree>
    <p:extLst>
      <p:ext uri="{BB962C8B-B14F-4D97-AF65-F5344CB8AC3E}">
        <p14:creationId xmlns:p14="http://schemas.microsoft.com/office/powerpoint/2010/main" val="37336421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91ACAD-2D4A-4E0A-AF0F-F533F4CA71B9}"/>
              </a:ext>
            </a:extLst>
          </p:cNvPr>
          <p:cNvSpPr>
            <a:spLocks noGrp="1"/>
          </p:cNvSpPr>
          <p:nvPr>
            <p:ph type="title"/>
          </p:nvPr>
        </p:nvSpPr>
        <p:spPr/>
        <p:txBody>
          <a:bodyPr/>
          <a:lstStyle/>
          <a:p>
            <a:r>
              <a:rPr lang="de-DE"/>
              <a:t>Mastertitelformat bearbeiten</a:t>
            </a:r>
            <a:endParaRPr lang="de-AT"/>
          </a:p>
        </p:txBody>
      </p:sp>
      <p:sp>
        <p:nvSpPr>
          <p:cNvPr id="3" name="Inhaltsplatzhalter 2">
            <a:extLst>
              <a:ext uri="{FF2B5EF4-FFF2-40B4-BE49-F238E27FC236}">
                <a16:creationId xmlns:a16="http://schemas.microsoft.com/office/drawing/2014/main" id="{87164BE8-B7FD-4085-BA25-FDCADF5784F6}"/>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a:extLst>
              <a:ext uri="{FF2B5EF4-FFF2-40B4-BE49-F238E27FC236}">
                <a16:creationId xmlns:a16="http://schemas.microsoft.com/office/drawing/2014/main" id="{066ACC1C-6D03-48C7-A4B0-11DD37BB3EB6}"/>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4">
            <a:extLst>
              <a:ext uri="{FF2B5EF4-FFF2-40B4-BE49-F238E27FC236}">
                <a16:creationId xmlns:a16="http://schemas.microsoft.com/office/drawing/2014/main" id="{5983523E-83A8-438E-A940-EA2EAA2B36E5}"/>
              </a:ext>
            </a:extLst>
          </p:cNvPr>
          <p:cNvSpPr>
            <a:spLocks noGrp="1"/>
          </p:cNvSpPr>
          <p:nvPr>
            <p:ph type="dt" sz="half" idx="10"/>
          </p:nvPr>
        </p:nvSpPr>
        <p:spPr/>
        <p:txBody>
          <a:bodyPr/>
          <a:lstStyle/>
          <a:p>
            <a:fld id="{A3847EFF-36DD-4504-A942-6F4D18547362}" type="datetimeFigureOut">
              <a:rPr lang="de-AT" smtClean="0"/>
              <a:t>10.09.2026</a:t>
            </a:fld>
            <a:endParaRPr lang="de-AT"/>
          </a:p>
        </p:txBody>
      </p:sp>
      <p:sp>
        <p:nvSpPr>
          <p:cNvPr id="6" name="Fußzeilenplatzhalter 5">
            <a:extLst>
              <a:ext uri="{FF2B5EF4-FFF2-40B4-BE49-F238E27FC236}">
                <a16:creationId xmlns:a16="http://schemas.microsoft.com/office/drawing/2014/main" id="{770CE1A8-11FA-4D35-9D15-C24BC7FE6056}"/>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E4751623-B1D0-42BC-9068-0052F557280F}"/>
              </a:ext>
            </a:extLst>
          </p:cNvPr>
          <p:cNvSpPr>
            <a:spLocks noGrp="1"/>
          </p:cNvSpPr>
          <p:nvPr>
            <p:ph type="sldNum" sz="quarter" idx="12"/>
          </p:nvPr>
        </p:nvSpPr>
        <p:spPr/>
        <p:txBody>
          <a:bodyPr/>
          <a:lstStyle/>
          <a:p>
            <a:fld id="{D6D9BF57-F75C-4910-AEC3-6E23EA2ED28D}" type="slidenum">
              <a:rPr lang="de-AT" smtClean="0"/>
              <a:t>‹Nr.›</a:t>
            </a:fld>
            <a:endParaRPr lang="de-AT"/>
          </a:p>
        </p:txBody>
      </p:sp>
    </p:spTree>
    <p:extLst>
      <p:ext uri="{BB962C8B-B14F-4D97-AF65-F5344CB8AC3E}">
        <p14:creationId xmlns:p14="http://schemas.microsoft.com/office/powerpoint/2010/main" val="103102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B5F9E1-2F34-44CC-B4C9-9F4E2A73311F}"/>
              </a:ext>
            </a:extLst>
          </p:cNvPr>
          <p:cNvSpPr>
            <a:spLocks noGrp="1"/>
          </p:cNvSpPr>
          <p:nvPr>
            <p:ph type="title"/>
          </p:nvPr>
        </p:nvSpPr>
        <p:spPr>
          <a:xfrm>
            <a:off x="839788" y="365125"/>
            <a:ext cx="10515600" cy="1325563"/>
          </a:xfrm>
        </p:spPr>
        <p:txBody>
          <a:bodyPr/>
          <a:lstStyle/>
          <a:p>
            <a:r>
              <a:rPr lang="de-DE"/>
              <a:t>Mastertitelformat bearbeiten</a:t>
            </a:r>
            <a:endParaRPr lang="de-AT"/>
          </a:p>
        </p:txBody>
      </p:sp>
      <p:sp>
        <p:nvSpPr>
          <p:cNvPr id="3" name="Textplatzhalter 2">
            <a:extLst>
              <a:ext uri="{FF2B5EF4-FFF2-40B4-BE49-F238E27FC236}">
                <a16:creationId xmlns:a16="http://schemas.microsoft.com/office/drawing/2014/main" id="{B4282FD9-6DC6-4F9D-8575-402FCFC334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27DCB15F-211B-4372-A998-F735B7D301E7}"/>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a:extLst>
              <a:ext uri="{FF2B5EF4-FFF2-40B4-BE49-F238E27FC236}">
                <a16:creationId xmlns:a16="http://schemas.microsoft.com/office/drawing/2014/main" id="{9D00331A-5D31-4F94-8AEB-798425C303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4EAD9937-B3F2-422A-A91A-F1D45AC3203F}"/>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6">
            <a:extLst>
              <a:ext uri="{FF2B5EF4-FFF2-40B4-BE49-F238E27FC236}">
                <a16:creationId xmlns:a16="http://schemas.microsoft.com/office/drawing/2014/main" id="{C27AE227-76CB-419B-AF61-F172CF8A7291}"/>
              </a:ext>
            </a:extLst>
          </p:cNvPr>
          <p:cNvSpPr>
            <a:spLocks noGrp="1"/>
          </p:cNvSpPr>
          <p:nvPr>
            <p:ph type="dt" sz="half" idx="10"/>
          </p:nvPr>
        </p:nvSpPr>
        <p:spPr/>
        <p:txBody>
          <a:bodyPr/>
          <a:lstStyle/>
          <a:p>
            <a:fld id="{A3847EFF-36DD-4504-A942-6F4D18547362}" type="datetimeFigureOut">
              <a:rPr lang="de-AT" smtClean="0"/>
              <a:t>10.09.2026</a:t>
            </a:fld>
            <a:endParaRPr lang="de-AT"/>
          </a:p>
        </p:txBody>
      </p:sp>
      <p:sp>
        <p:nvSpPr>
          <p:cNvPr id="8" name="Fußzeilenplatzhalter 7">
            <a:extLst>
              <a:ext uri="{FF2B5EF4-FFF2-40B4-BE49-F238E27FC236}">
                <a16:creationId xmlns:a16="http://schemas.microsoft.com/office/drawing/2014/main" id="{AF0D7164-F8E4-4A2E-870E-77381ECD9BB3}"/>
              </a:ext>
            </a:extLst>
          </p:cNvPr>
          <p:cNvSpPr>
            <a:spLocks noGrp="1"/>
          </p:cNvSpPr>
          <p:nvPr>
            <p:ph type="ftr" sz="quarter" idx="11"/>
          </p:nvPr>
        </p:nvSpPr>
        <p:spPr/>
        <p:txBody>
          <a:bodyPr/>
          <a:lstStyle/>
          <a:p>
            <a:endParaRPr lang="de-AT"/>
          </a:p>
        </p:txBody>
      </p:sp>
      <p:sp>
        <p:nvSpPr>
          <p:cNvPr id="9" name="Foliennummernplatzhalter 8">
            <a:extLst>
              <a:ext uri="{FF2B5EF4-FFF2-40B4-BE49-F238E27FC236}">
                <a16:creationId xmlns:a16="http://schemas.microsoft.com/office/drawing/2014/main" id="{C9B10324-C024-4700-8617-3B42F05430EC}"/>
              </a:ext>
            </a:extLst>
          </p:cNvPr>
          <p:cNvSpPr>
            <a:spLocks noGrp="1"/>
          </p:cNvSpPr>
          <p:nvPr>
            <p:ph type="sldNum" sz="quarter" idx="12"/>
          </p:nvPr>
        </p:nvSpPr>
        <p:spPr/>
        <p:txBody>
          <a:bodyPr/>
          <a:lstStyle/>
          <a:p>
            <a:fld id="{D6D9BF57-F75C-4910-AEC3-6E23EA2ED28D}" type="slidenum">
              <a:rPr lang="de-AT" smtClean="0"/>
              <a:t>‹Nr.›</a:t>
            </a:fld>
            <a:endParaRPr lang="de-AT"/>
          </a:p>
        </p:txBody>
      </p:sp>
    </p:spTree>
    <p:extLst>
      <p:ext uri="{BB962C8B-B14F-4D97-AF65-F5344CB8AC3E}">
        <p14:creationId xmlns:p14="http://schemas.microsoft.com/office/powerpoint/2010/main" val="17853040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DB4510-EDFD-47E2-A312-DA67BF0AD480}"/>
              </a:ext>
            </a:extLst>
          </p:cNvPr>
          <p:cNvSpPr>
            <a:spLocks noGrp="1"/>
          </p:cNvSpPr>
          <p:nvPr>
            <p:ph type="title"/>
          </p:nvPr>
        </p:nvSpPr>
        <p:spPr/>
        <p:txBody>
          <a:bodyPr/>
          <a:lstStyle/>
          <a:p>
            <a:r>
              <a:rPr lang="de-DE"/>
              <a:t>Mastertitelformat bearbeiten</a:t>
            </a:r>
            <a:endParaRPr lang="de-AT"/>
          </a:p>
        </p:txBody>
      </p:sp>
      <p:sp>
        <p:nvSpPr>
          <p:cNvPr id="3" name="Datumsplatzhalter 2">
            <a:extLst>
              <a:ext uri="{FF2B5EF4-FFF2-40B4-BE49-F238E27FC236}">
                <a16:creationId xmlns:a16="http://schemas.microsoft.com/office/drawing/2014/main" id="{2ACFCC94-9763-4168-9A94-761087BC4DF0}"/>
              </a:ext>
            </a:extLst>
          </p:cNvPr>
          <p:cNvSpPr>
            <a:spLocks noGrp="1"/>
          </p:cNvSpPr>
          <p:nvPr>
            <p:ph type="dt" sz="half" idx="10"/>
          </p:nvPr>
        </p:nvSpPr>
        <p:spPr/>
        <p:txBody>
          <a:bodyPr/>
          <a:lstStyle/>
          <a:p>
            <a:fld id="{A3847EFF-36DD-4504-A942-6F4D18547362}" type="datetimeFigureOut">
              <a:rPr lang="de-AT" smtClean="0"/>
              <a:t>10.09.2026</a:t>
            </a:fld>
            <a:endParaRPr lang="de-AT"/>
          </a:p>
        </p:txBody>
      </p:sp>
      <p:sp>
        <p:nvSpPr>
          <p:cNvPr id="4" name="Fußzeilenplatzhalter 3">
            <a:extLst>
              <a:ext uri="{FF2B5EF4-FFF2-40B4-BE49-F238E27FC236}">
                <a16:creationId xmlns:a16="http://schemas.microsoft.com/office/drawing/2014/main" id="{4EFF9D00-383F-4A64-AADD-964024008987}"/>
              </a:ext>
            </a:extLst>
          </p:cNvPr>
          <p:cNvSpPr>
            <a:spLocks noGrp="1"/>
          </p:cNvSpPr>
          <p:nvPr>
            <p:ph type="ftr" sz="quarter" idx="11"/>
          </p:nvPr>
        </p:nvSpPr>
        <p:spPr/>
        <p:txBody>
          <a:bodyPr/>
          <a:lstStyle/>
          <a:p>
            <a:endParaRPr lang="de-AT"/>
          </a:p>
        </p:txBody>
      </p:sp>
      <p:sp>
        <p:nvSpPr>
          <p:cNvPr id="5" name="Foliennummernplatzhalter 4">
            <a:extLst>
              <a:ext uri="{FF2B5EF4-FFF2-40B4-BE49-F238E27FC236}">
                <a16:creationId xmlns:a16="http://schemas.microsoft.com/office/drawing/2014/main" id="{0417AE6D-6D60-40BE-A081-3F6A452BC12E}"/>
              </a:ext>
            </a:extLst>
          </p:cNvPr>
          <p:cNvSpPr>
            <a:spLocks noGrp="1"/>
          </p:cNvSpPr>
          <p:nvPr>
            <p:ph type="sldNum" sz="quarter" idx="12"/>
          </p:nvPr>
        </p:nvSpPr>
        <p:spPr/>
        <p:txBody>
          <a:bodyPr/>
          <a:lstStyle/>
          <a:p>
            <a:fld id="{D6D9BF57-F75C-4910-AEC3-6E23EA2ED28D}" type="slidenum">
              <a:rPr lang="de-AT" smtClean="0"/>
              <a:t>‹Nr.›</a:t>
            </a:fld>
            <a:endParaRPr lang="de-AT"/>
          </a:p>
        </p:txBody>
      </p:sp>
    </p:spTree>
    <p:extLst>
      <p:ext uri="{BB962C8B-B14F-4D97-AF65-F5344CB8AC3E}">
        <p14:creationId xmlns:p14="http://schemas.microsoft.com/office/powerpoint/2010/main" val="18635824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F07F526C-67DE-4093-AEE3-3D0DDCA8F9C2}"/>
              </a:ext>
            </a:extLst>
          </p:cNvPr>
          <p:cNvSpPr>
            <a:spLocks noGrp="1"/>
          </p:cNvSpPr>
          <p:nvPr>
            <p:ph type="dt" sz="half" idx="10"/>
          </p:nvPr>
        </p:nvSpPr>
        <p:spPr/>
        <p:txBody>
          <a:bodyPr/>
          <a:lstStyle/>
          <a:p>
            <a:fld id="{A3847EFF-36DD-4504-A942-6F4D18547362}" type="datetimeFigureOut">
              <a:rPr lang="de-AT" smtClean="0"/>
              <a:t>10.09.2026</a:t>
            </a:fld>
            <a:endParaRPr lang="de-AT"/>
          </a:p>
        </p:txBody>
      </p:sp>
      <p:sp>
        <p:nvSpPr>
          <p:cNvPr id="3" name="Fußzeilenplatzhalter 2">
            <a:extLst>
              <a:ext uri="{FF2B5EF4-FFF2-40B4-BE49-F238E27FC236}">
                <a16:creationId xmlns:a16="http://schemas.microsoft.com/office/drawing/2014/main" id="{BE4F6BC4-E4E3-45EE-B45D-81D8F5BB01EB}"/>
              </a:ext>
            </a:extLst>
          </p:cNvPr>
          <p:cNvSpPr>
            <a:spLocks noGrp="1"/>
          </p:cNvSpPr>
          <p:nvPr>
            <p:ph type="ftr" sz="quarter" idx="11"/>
          </p:nvPr>
        </p:nvSpPr>
        <p:spPr/>
        <p:txBody>
          <a:bodyPr/>
          <a:lstStyle/>
          <a:p>
            <a:endParaRPr lang="de-AT"/>
          </a:p>
        </p:txBody>
      </p:sp>
      <p:sp>
        <p:nvSpPr>
          <p:cNvPr id="4" name="Foliennummernplatzhalter 3">
            <a:extLst>
              <a:ext uri="{FF2B5EF4-FFF2-40B4-BE49-F238E27FC236}">
                <a16:creationId xmlns:a16="http://schemas.microsoft.com/office/drawing/2014/main" id="{586AE39E-4E22-478E-8F94-2EE759C73C4B}"/>
              </a:ext>
            </a:extLst>
          </p:cNvPr>
          <p:cNvSpPr>
            <a:spLocks noGrp="1"/>
          </p:cNvSpPr>
          <p:nvPr>
            <p:ph type="sldNum" sz="quarter" idx="12"/>
          </p:nvPr>
        </p:nvSpPr>
        <p:spPr/>
        <p:txBody>
          <a:bodyPr/>
          <a:lstStyle/>
          <a:p>
            <a:fld id="{D6D9BF57-F75C-4910-AEC3-6E23EA2ED28D}" type="slidenum">
              <a:rPr lang="de-AT" smtClean="0"/>
              <a:t>‹Nr.›</a:t>
            </a:fld>
            <a:endParaRPr lang="de-AT"/>
          </a:p>
        </p:txBody>
      </p:sp>
    </p:spTree>
    <p:extLst>
      <p:ext uri="{BB962C8B-B14F-4D97-AF65-F5344CB8AC3E}">
        <p14:creationId xmlns:p14="http://schemas.microsoft.com/office/powerpoint/2010/main" val="3864766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C44048-A078-42C9-B022-803F585C89C6}"/>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AT"/>
          </a:p>
        </p:txBody>
      </p:sp>
      <p:sp>
        <p:nvSpPr>
          <p:cNvPr id="3" name="Inhaltsplatzhalter 2">
            <a:extLst>
              <a:ext uri="{FF2B5EF4-FFF2-40B4-BE49-F238E27FC236}">
                <a16:creationId xmlns:a16="http://schemas.microsoft.com/office/drawing/2014/main" id="{4841FCA1-EEDD-4751-8A3F-4F0C328C2F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a:extLst>
              <a:ext uri="{FF2B5EF4-FFF2-40B4-BE49-F238E27FC236}">
                <a16:creationId xmlns:a16="http://schemas.microsoft.com/office/drawing/2014/main" id="{D8A58566-E911-46AF-BF4D-C31E884B2A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54098171-8359-4605-AD4A-1D6EF43C8BAF}"/>
              </a:ext>
            </a:extLst>
          </p:cNvPr>
          <p:cNvSpPr>
            <a:spLocks noGrp="1"/>
          </p:cNvSpPr>
          <p:nvPr>
            <p:ph type="dt" sz="half" idx="10"/>
          </p:nvPr>
        </p:nvSpPr>
        <p:spPr/>
        <p:txBody>
          <a:bodyPr/>
          <a:lstStyle/>
          <a:p>
            <a:fld id="{A3847EFF-36DD-4504-A942-6F4D18547362}" type="datetimeFigureOut">
              <a:rPr lang="de-AT" smtClean="0"/>
              <a:t>10.09.2026</a:t>
            </a:fld>
            <a:endParaRPr lang="de-AT"/>
          </a:p>
        </p:txBody>
      </p:sp>
      <p:sp>
        <p:nvSpPr>
          <p:cNvPr id="6" name="Fußzeilenplatzhalter 5">
            <a:extLst>
              <a:ext uri="{FF2B5EF4-FFF2-40B4-BE49-F238E27FC236}">
                <a16:creationId xmlns:a16="http://schemas.microsoft.com/office/drawing/2014/main" id="{DF929FD3-501C-415D-A99D-B3AE988B93F9}"/>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0D6D1DD8-077D-4C86-9C6C-ACCED2E0252A}"/>
              </a:ext>
            </a:extLst>
          </p:cNvPr>
          <p:cNvSpPr>
            <a:spLocks noGrp="1"/>
          </p:cNvSpPr>
          <p:nvPr>
            <p:ph type="sldNum" sz="quarter" idx="12"/>
          </p:nvPr>
        </p:nvSpPr>
        <p:spPr/>
        <p:txBody>
          <a:bodyPr/>
          <a:lstStyle/>
          <a:p>
            <a:fld id="{D6D9BF57-F75C-4910-AEC3-6E23EA2ED28D}" type="slidenum">
              <a:rPr lang="de-AT" smtClean="0"/>
              <a:t>‹Nr.›</a:t>
            </a:fld>
            <a:endParaRPr lang="de-AT"/>
          </a:p>
        </p:txBody>
      </p:sp>
    </p:spTree>
    <p:extLst>
      <p:ext uri="{BB962C8B-B14F-4D97-AF65-F5344CB8AC3E}">
        <p14:creationId xmlns:p14="http://schemas.microsoft.com/office/powerpoint/2010/main" val="3916114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135E3B-119D-41C6-B687-57702C97A8DB}"/>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AT"/>
          </a:p>
        </p:txBody>
      </p:sp>
      <p:sp>
        <p:nvSpPr>
          <p:cNvPr id="3" name="Bildplatzhalter 2">
            <a:extLst>
              <a:ext uri="{FF2B5EF4-FFF2-40B4-BE49-F238E27FC236}">
                <a16:creationId xmlns:a16="http://schemas.microsoft.com/office/drawing/2014/main" id="{00EA4224-C7C5-45F6-8DCC-5CA091EB09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a:p>
        </p:txBody>
      </p:sp>
      <p:sp>
        <p:nvSpPr>
          <p:cNvPr id="4" name="Textplatzhalter 3">
            <a:extLst>
              <a:ext uri="{FF2B5EF4-FFF2-40B4-BE49-F238E27FC236}">
                <a16:creationId xmlns:a16="http://schemas.microsoft.com/office/drawing/2014/main" id="{F85EAAF5-8DF1-4ADB-BE76-E943BFE706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78091BC6-7D29-4FA0-8F35-932A688BA05A}"/>
              </a:ext>
            </a:extLst>
          </p:cNvPr>
          <p:cNvSpPr>
            <a:spLocks noGrp="1"/>
          </p:cNvSpPr>
          <p:nvPr>
            <p:ph type="dt" sz="half" idx="10"/>
          </p:nvPr>
        </p:nvSpPr>
        <p:spPr/>
        <p:txBody>
          <a:bodyPr/>
          <a:lstStyle/>
          <a:p>
            <a:fld id="{A3847EFF-36DD-4504-A942-6F4D18547362}" type="datetimeFigureOut">
              <a:rPr lang="de-AT" smtClean="0"/>
              <a:t>10.09.2026</a:t>
            </a:fld>
            <a:endParaRPr lang="de-AT"/>
          </a:p>
        </p:txBody>
      </p:sp>
      <p:sp>
        <p:nvSpPr>
          <p:cNvPr id="6" name="Fußzeilenplatzhalter 5">
            <a:extLst>
              <a:ext uri="{FF2B5EF4-FFF2-40B4-BE49-F238E27FC236}">
                <a16:creationId xmlns:a16="http://schemas.microsoft.com/office/drawing/2014/main" id="{07BABCA1-6322-4C2A-8843-FAA296750FA7}"/>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41AC99DF-B5A5-4DBA-A18F-F7BDFF1D7897}"/>
              </a:ext>
            </a:extLst>
          </p:cNvPr>
          <p:cNvSpPr>
            <a:spLocks noGrp="1"/>
          </p:cNvSpPr>
          <p:nvPr>
            <p:ph type="sldNum" sz="quarter" idx="12"/>
          </p:nvPr>
        </p:nvSpPr>
        <p:spPr/>
        <p:txBody>
          <a:bodyPr/>
          <a:lstStyle/>
          <a:p>
            <a:fld id="{D6D9BF57-F75C-4910-AEC3-6E23EA2ED28D}" type="slidenum">
              <a:rPr lang="de-AT" smtClean="0"/>
              <a:t>‹Nr.›</a:t>
            </a:fld>
            <a:endParaRPr lang="de-AT"/>
          </a:p>
        </p:txBody>
      </p:sp>
    </p:spTree>
    <p:extLst>
      <p:ext uri="{BB962C8B-B14F-4D97-AF65-F5344CB8AC3E}">
        <p14:creationId xmlns:p14="http://schemas.microsoft.com/office/powerpoint/2010/main" val="5365365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5B3A0E-A9DF-476D-9273-1CABB27867BA}"/>
              </a:ext>
            </a:extLst>
          </p:cNvPr>
          <p:cNvSpPr>
            <a:spLocks noGrp="1"/>
          </p:cNvSpPr>
          <p:nvPr>
            <p:ph type="title"/>
          </p:nvPr>
        </p:nvSpPr>
        <p:spPr/>
        <p:txBody>
          <a:bodyPr/>
          <a:lstStyle/>
          <a:p>
            <a:r>
              <a:rPr lang="de-DE"/>
              <a:t>Mastertitelformat bearbeiten</a:t>
            </a:r>
            <a:endParaRPr lang="de-AT"/>
          </a:p>
        </p:txBody>
      </p:sp>
      <p:sp>
        <p:nvSpPr>
          <p:cNvPr id="3" name="Vertikaler Textplatzhalter 2">
            <a:extLst>
              <a:ext uri="{FF2B5EF4-FFF2-40B4-BE49-F238E27FC236}">
                <a16:creationId xmlns:a16="http://schemas.microsoft.com/office/drawing/2014/main" id="{FAF501E5-730F-4037-A983-A87A452B715F}"/>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3DB53DE8-787D-48A5-AD8C-FB4286A0AC46}"/>
              </a:ext>
            </a:extLst>
          </p:cNvPr>
          <p:cNvSpPr>
            <a:spLocks noGrp="1"/>
          </p:cNvSpPr>
          <p:nvPr>
            <p:ph type="dt" sz="half" idx="10"/>
          </p:nvPr>
        </p:nvSpPr>
        <p:spPr/>
        <p:txBody>
          <a:bodyPr/>
          <a:lstStyle/>
          <a:p>
            <a:fld id="{A3847EFF-36DD-4504-A942-6F4D18547362}" type="datetimeFigureOut">
              <a:rPr lang="de-AT" smtClean="0"/>
              <a:t>10.09.2026</a:t>
            </a:fld>
            <a:endParaRPr lang="de-AT"/>
          </a:p>
        </p:txBody>
      </p:sp>
      <p:sp>
        <p:nvSpPr>
          <p:cNvPr id="5" name="Fußzeilenplatzhalter 4">
            <a:extLst>
              <a:ext uri="{FF2B5EF4-FFF2-40B4-BE49-F238E27FC236}">
                <a16:creationId xmlns:a16="http://schemas.microsoft.com/office/drawing/2014/main" id="{AA8D452B-8E25-4111-B634-918C44E65F7D}"/>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878A90DD-E715-49E6-9E6C-B96F44A45826}"/>
              </a:ext>
            </a:extLst>
          </p:cNvPr>
          <p:cNvSpPr>
            <a:spLocks noGrp="1"/>
          </p:cNvSpPr>
          <p:nvPr>
            <p:ph type="sldNum" sz="quarter" idx="12"/>
          </p:nvPr>
        </p:nvSpPr>
        <p:spPr/>
        <p:txBody>
          <a:bodyPr/>
          <a:lstStyle/>
          <a:p>
            <a:fld id="{D6D9BF57-F75C-4910-AEC3-6E23EA2ED28D}" type="slidenum">
              <a:rPr lang="de-AT" smtClean="0"/>
              <a:t>‹Nr.›</a:t>
            </a:fld>
            <a:endParaRPr lang="de-AT"/>
          </a:p>
        </p:txBody>
      </p:sp>
    </p:spTree>
    <p:extLst>
      <p:ext uri="{BB962C8B-B14F-4D97-AF65-F5344CB8AC3E}">
        <p14:creationId xmlns:p14="http://schemas.microsoft.com/office/powerpoint/2010/main" val="37727173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356F6DDE-30E4-47F7-803B-FE10AD69A434}"/>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de-AT"/>
          </a:p>
        </p:txBody>
      </p:sp>
      <p:sp>
        <p:nvSpPr>
          <p:cNvPr id="3" name="Vertikaler Textplatzhalter 2">
            <a:extLst>
              <a:ext uri="{FF2B5EF4-FFF2-40B4-BE49-F238E27FC236}">
                <a16:creationId xmlns:a16="http://schemas.microsoft.com/office/drawing/2014/main" id="{964741DE-23B3-4627-BF75-CBE6A4F9E690}"/>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2980412A-304C-4E0F-AA96-840AD24DE652}"/>
              </a:ext>
            </a:extLst>
          </p:cNvPr>
          <p:cNvSpPr>
            <a:spLocks noGrp="1"/>
          </p:cNvSpPr>
          <p:nvPr>
            <p:ph type="dt" sz="half" idx="10"/>
          </p:nvPr>
        </p:nvSpPr>
        <p:spPr/>
        <p:txBody>
          <a:bodyPr/>
          <a:lstStyle/>
          <a:p>
            <a:fld id="{A3847EFF-36DD-4504-A942-6F4D18547362}" type="datetimeFigureOut">
              <a:rPr lang="de-AT" smtClean="0"/>
              <a:t>10.09.2026</a:t>
            </a:fld>
            <a:endParaRPr lang="de-AT"/>
          </a:p>
        </p:txBody>
      </p:sp>
      <p:sp>
        <p:nvSpPr>
          <p:cNvPr id="5" name="Fußzeilenplatzhalter 4">
            <a:extLst>
              <a:ext uri="{FF2B5EF4-FFF2-40B4-BE49-F238E27FC236}">
                <a16:creationId xmlns:a16="http://schemas.microsoft.com/office/drawing/2014/main" id="{953574EB-355B-499C-ABBD-4D57E7659A54}"/>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56E57285-0577-489F-88EC-29156CF08617}"/>
              </a:ext>
            </a:extLst>
          </p:cNvPr>
          <p:cNvSpPr>
            <a:spLocks noGrp="1"/>
          </p:cNvSpPr>
          <p:nvPr>
            <p:ph type="sldNum" sz="quarter" idx="12"/>
          </p:nvPr>
        </p:nvSpPr>
        <p:spPr/>
        <p:txBody>
          <a:bodyPr/>
          <a:lstStyle/>
          <a:p>
            <a:fld id="{D6D9BF57-F75C-4910-AEC3-6E23EA2ED28D}" type="slidenum">
              <a:rPr lang="de-AT" smtClean="0"/>
              <a:t>‹Nr.›</a:t>
            </a:fld>
            <a:endParaRPr lang="de-AT"/>
          </a:p>
        </p:txBody>
      </p:sp>
    </p:spTree>
    <p:extLst>
      <p:ext uri="{BB962C8B-B14F-4D97-AF65-F5344CB8AC3E}">
        <p14:creationId xmlns:p14="http://schemas.microsoft.com/office/powerpoint/2010/main" val="18964204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C68CA200-A9EC-4E97-99F5-5711F62F47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de-AT"/>
          </a:p>
        </p:txBody>
      </p:sp>
      <p:sp>
        <p:nvSpPr>
          <p:cNvPr id="3" name="Textplatzhalter 2">
            <a:extLst>
              <a:ext uri="{FF2B5EF4-FFF2-40B4-BE49-F238E27FC236}">
                <a16:creationId xmlns:a16="http://schemas.microsoft.com/office/drawing/2014/main" id="{7BB5891F-255D-4E0C-B4D1-658C269AE6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A487E7F7-954C-4932-A0AD-233D1A6841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847EFF-36DD-4504-A942-6F4D18547362}" type="datetimeFigureOut">
              <a:rPr lang="de-AT" smtClean="0"/>
              <a:t>10.09.2026</a:t>
            </a:fld>
            <a:endParaRPr lang="de-AT"/>
          </a:p>
        </p:txBody>
      </p:sp>
      <p:sp>
        <p:nvSpPr>
          <p:cNvPr id="5" name="Fußzeilenplatzhalter 4">
            <a:extLst>
              <a:ext uri="{FF2B5EF4-FFF2-40B4-BE49-F238E27FC236}">
                <a16:creationId xmlns:a16="http://schemas.microsoft.com/office/drawing/2014/main" id="{5760C14D-F178-4C24-8004-CBF251BC1F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AT"/>
          </a:p>
        </p:txBody>
      </p:sp>
      <p:sp>
        <p:nvSpPr>
          <p:cNvPr id="6" name="Foliennummernplatzhalter 5">
            <a:extLst>
              <a:ext uri="{FF2B5EF4-FFF2-40B4-BE49-F238E27FC236}">
                <a16:creationId xmlns:a16="http://schemas.microsoft.com/office/drawing/2014/main" id="{3EB70D3F-0206-455A-A2FD-3DD2C46F65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D9BF57-F75C-4910-AEC3-6E23EA2ED28D}" type="slidenum">
              <a:rPr lang="de-AT" smtClean="0"/>
              <a:t>‹Nr.›</a:t>
            </a:fld>
            <a:endParaRPr lang="de-AT"/>
          </a:p>
        </p:txBody>
      </p:sp>
    </p:spTree>
    <p:extLst>
      <p:ext uri="{BB962C8B-B14F-4D97-AF65-F5344CB8AC3E}">
        <p14:creationId xmlns:p14="http://schemas.microsoft.com/office/powerpoint/2010/main" val="26106768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herder.de/gd/auf-dem-weg-zu-einem-neuen-benediktionale/"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F9F7"/>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1496E1-3294-4956-9AC0-4FD6D2AD700C}"/>
              </a:ext>
            </a:extLst>
          </p:cNvPr>
          <p:cNvSpPr>
            <a:spLocks noGrp="1"/>
          </p:cNvSpPr>
          <p:nvPr>
            <p:ph type="ctrTitle"/>
          </p:nvPr>
        </p:nvSpPr>
        <p:spPr>
          <a:xfrm>
            <a:off x="1051560" y="2240280"/>
            <a:ext cx="10149840" cy="1234440"/>
          </a:xfrm>
          <a:solidFill>
            <a:srgbClr val="FFC000"/>
          </a:solidFill>
        </p:spPr>
        <p:txBody>
          <a:bodyPr wrap="square">
            <a:normAutofit/>
          </a:bodyPr>
          <a:lstStyle/>
          <a:p>
            <a:pPr algn="ctr">
              <a:defRPr sz="3800" b="1">
                <a:solidFill>
                  <a:srgbClr val="2B2A2B"/>
                </a:solidFill>
                <a:latin typeface="Aptos Display"/>
              </a:defRPr>
            </a:pPr>
            <a:r>
              <a:t>Vom Wort zum Segen</a:t>
            </a:r>
            <a:endParaRPr lang="de-AT" b="1" i="1" dirty="0"/>
          </a:p>
          <a:p>
            <a:pPr algn="ctr">
              <a:defRPr sz="2600">
                <a:solidFill>
                  <a:srgbClr val="2B2A2B"/>
                </a:solidFill>
                <a:latin typeface="Aptos"/>
              </a:defRPr>
            </a:pPr>
            <a:r>
              <a:t>Auf dem Weg zu einem neuen Benediktionale</a:t>
            </a:r>
          </a:p>
        </p:txBody>
      </p:sp>
      <p:sp>
        <p:nvSpPr>
          <p:cNvPr id="3" name="Untertitel 2">
            <a:extLst>
              <a:ext uri="{FF2B5EF4-FFF2-40B4-BE49-F238E27FC236}">
                <a16:creationId xmlns:a16="http://schemas.microsoft.com/office/drawing/2014/main" id="{DB996FF9-BE62-4981-AD2D-D53A00F0B0E2}"/>
              </a:ext>
            </a:extLst>
          </p:cNvPr>
          <p:cNvSpPr>
            <a:spLocks noGrp="1"/>
          </p:cNvSpPr>
          <p:nvPr>
            <p:ph type="subTitle" idx="1"/>
          </p:nvPr>
        </p:nvSpPr>
        <p:spPr>
          <a:xfrm>
            <a:off x="1828800" y="4617720"/>
            <a:ext cx="8961120" cy="502920"/>
          </a:xfrm>
          <a:noFill/>
          <a:ln>
            <a:noFill/>
          </a:ln>
        </p:spPr>
        <p:txBody>
          <a:bodyPr>
            <a:normAutofit/>
          </a:bodyPr>
          <a:lstStyle/>
          <a:p>
            <a:pPr algn="ctr">
              <a:defRPr sz="1800">
                <a:solidFill>
                  <a:srgbClr val="696768"/>
                </a:solidFill>
                <a:latin typeface="Aptos"/>
              </a:defRPr>
            </a:pPr>
            <a:r>
              <a:t>P. Johannes Feierabend OSB</a:t>
            </a:r>
            <a:endParaRPr lang="de-DE" dirty="0"/>
          </a:p>
        </p:txBody>
      </p:sp>
      <p:pic>
        <p:nvPicPr>
          <p:cNvPr id="5" name="Grafik 4">
            <a:extLst>
              <a:ext uri="{FF2B5EF4-FFF2-40B4-BE49-F238E27FC236}">
                <a16:creationId xmlns:a16="http://schemas.microsoft.com/office/drawing/2014/main" id="{6285E7A0-9B76-4E82-9172-70F3273C92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64592"/>
            <a:ext cx="1737360" cy="850392"/>
          </a:xfrm>
          <a:prstGeom prst="rect">
            <a:avLst/>
          </a:prstGeom>
        </p:spPr>
      </p:pic>
      <p:sp>
        <p:nvSpPr>
          <p:cNvPr id="6" name="Rectangle 5"/>
          <p:cNvSpPr/>
          <p:nvPr/>
        </p:nvSpPr>
        <p:spPr>
          <a:xfrm>
            <a:off x="5074920" y="3730752"/>
            <a:ext cx="960120" cy="64008"/>
          </a:xfrm>
          <a:prstGeom prst="rect">
            <a:avLst/>
          </a:prstGeom>
          <a:solidFill>
            <a:srgbClr val="FFB500"/>
          </a:solidFill>
          <a:ln>
            <a:solidFill>
              <a:srgbClr val="FFB5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6126480" y="3698748"/>
            <a:ext cx="109728" cy="109728"/>
          </a:xfrm>
          <a:prstGeom prst="ellipse">
            <a:avLst/>
          </a:prstGeom>
          <a:solidFill>
            <a:srgbClr val="EB2D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4211187" y="1463040"/>
            <a:ext cx="4013471" cy="307777"/>
          </a:xfrm>
          <a:prstGeom prst="rect">
            <a:avLst/>
          </a:prstGeom>
          <a:noFill/>
        </p:spPr>
        <p:txBody>
          <a:bodyPr wrap="none">
            <a:spAutoFit/>
          </a:bodyPr>
          <a:lstStyle/>
          <a:p>
            <a:pPr algn="ctr">
              <a:defRPr sz="1000" b="1">
                <a:solidFill>
                  <a:srgbClr val="EB2D3A"/>
                </a:solidFill>
                <a:latin typeface="Aptos"/>
              </a:defRPr>
            </a:pPr>
            <a:r>
              <a:rPr lang="de-DE" sz="1400" dirty="0"/>
              <a:t>Pastoraltagung</a:t>
            </a:r>
            <a:r>
              <a:rPr sz="1400" dirty="0"/>
              <a:t> </a:t>
            </a:r>
            <a:r>
              <a:rPr lang="de-DE" sz="1400" dirty="0"/>
              <a:t>2026 </a:t>
            </a:r>
            <a:r>
              <a:rPr sz="1400" dirty="0"/>
              <a:t>· </a:t>
            </a:r>
            <a:r>
              <a:rPr lang="de-AT" sz="1400" dirty="0"/>
              <a:t>Liturgie – Quelle der Kraft</a:t>
            </a:r>
            <a:endParaRPr sz="1400" dirty="0"/>
          </a:p>
        </p:txBody>
      </p:sp>
    </p:spTree>
    <p:extLst>
      <p:ext uri="{BB962C8B-B14F-4D97-AF65-F5344CB8AC3E}">
        <p14:creationId xmlns:p14="http://schemas.microsoft.com/office/powerpoint/2010/main" val="23341355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AF9F7"/>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5D00AD-552F-4F22-A296-A4225FC91405}"/>
              </a:ext>
            </a:extLst>
          </p:cNvPr>
          <p:cNvSpPr>
            <a:spLocks noGrp="1"/>
          </p:cNvSpPr>
          <p:nvPr>
            <p:ph type="title"/>
          </p:nvPr>
        </p:nvSpPr>
        <p:spPr>
          <a:xfrm>
            <a:off x="1874519" y="347472"/>
            <a:ext cx="9372600" cy="685800"/>
          </a:xfrm>
          <a:noFill/>
          <a:ln>
            <a:noFill/>
          </a:ln>
        </p:spPr>
        <p:txBody>
          <a:bodyPr wrap="square"/>
          <a:lstStyle/>
          <a:p>
            <a:pPr algn="l">
              <a:defRPr sz="2800" b="1">
                <a:solidFill>
                  <a:srgbClr val="2B2A2B"/>
                </a:solidFill>
                <a:latin typeface="Aptos Display"/>
              </a:defRPr>
            </a:pPr>
            <a:r>
              <a:t>DAS „JAHR DER DREI PÄPSTE“</a:t>
            </a:r>
          </a:p>
        </p:txBody>
      </p:sp>
      <p:pic>
        <p:nvPicPr>
          <p:cNvPr id="5" name="Inhaltsplatzhalter 4">
            <a:extLst>
              <a:ext uri="{FF2B5EF4-FFF2-40B4-BE49-F238E27FC236}">
                <a16:creationId xmlns:a16="http://schemas.microsoft.com/office/drawing/2014/main" id="{7C047E8D-D990-4BB3-92DD-E51949DADFB6}"/>
              </a:ext>
            </a:extLst>
          </p:cNvPr>
          <p:cNvPicPr>
            <a:picLocks noGrp="1" noChangeAspect="1"/>
          </p:cNvPicPr>
          <p:nvPr>
            <p:ph idx="1"/>
          </p:nvPr>
        </p:nvPicPr>
        <p:blipFill>
          <a:blip r:embed="rId3"/>
          <a:stretch>
            <a:fillRect/>
          </a:stretch>
        </p:blipFill>
        <p:spPr>
          <a:xfrm>
            <a:off x="3398530" y="1584640"/>
            <a:ext cx="6324578" cy="3388167"/>
          </a:xfrm>
          <a:prstGeom prst="rect">
            <a:avLst/>
          </a:prstGeom>
        </p:spPr>
      </p:pic>
      <p:pic>
        <p:nvPicPr>
          <p:cNvPr id="4" name="Grafik 3">
            <a:extLst>
              <a:ext uri="{FF2B5EF4-FFF2-40B4-BE49-F238E27FC236}">
                <a16:creationId xmlns:a16="http://schemas.microsoft.com/office/drawing/2014/main" id="{41660D01-54B0-44BB-AE42-9348C9C9859C}"/>
              </a:ext>
            </a:extLst>
          </p:cNvPr>
          <p:cNvPicPr>
            <a:picLocks noChangeAspect="1"/>
          </p:cNvPicPr>
          <p:nvPr/>
        </p:nvPicPr>
        <p:blipFill>
          <a:blip r:embed="rId4"/>
          <a:stretch>
            <a:fillRect/>
          </a:stretch>
        </p:blipFill>
        <p:spPr>
          <a:xfrm>
            <a:off x="228600" y="164592"/>
            <a:ext cx="1572768" cy="768096"/>
          </a:xfrm>
          <a:prstGeom prst="rect">
            <a:avLst/>
          </a:prstGeom>
        </p:spPr>
      </p:pic>
      <p:sp>
        <p:nvSpPr>
          <p:cNvPr id="7" name="Rectangle 6"/>
          <p:cNvSpPr/>
          <p:nvPr/>
        </p:nvSpPr>
        <p:spPr>
          <a:xfrm>
            <a:off x="1874519" y="1069848"/>
            <a:ext cx="713232" cy="50292"/>
          </a:xfrm>
          <a:prstGeom prst="rect">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2633472" y="1056132"/>
            <a:ext cx="82296" cy="82296"/>
          </a:xfrm>
          <a:prstGeom prst="ellipse">
            <a:avLst/>
          </a:prstGeom>
          <a:solidFill>
            <a:srgbClr val="EB2D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2344972" y="6281928"/>
            <a:ext cx="1067921" cy="276999"/>
          </a:xfrm>
          <a:prstGeom prst="rect">
            <a:avLst/>
          </a:prstGeom>
          <a:noFill/>
        </p:spPr>
        <p:txBody>
          <a:bodyPr wrap="none">
            <a:spAutoFit/>
          </a:bodyPr>
          <a:lstStyle/>
          <a:p>
            <a:pPr>
              <a:defRPr sz="900" i="1">
                <a:solidFill>
                  <a:srgbClr val="696768"/>
                </a:solidFill>
                <a:latin typeface="Aptos"/>
              </a:defRPr>
            </a:pPr>
            <a:r>
              <a:rPr dirty="0"/>
              <a:t>Ein Blick </a:t>
            </a:r>
            <a:r>
              <a:rPr sz="1200" dirty="0" err="1"/>
              <a:t>zurück</a:t>
            </a:r>
            <a:r>
              <a:rPr dirty="0"/>
              <a:t> </a:t>
            </a:r>
          </a:p>
        </p:txBody>
      </p:sp>
      <p:sp>
        <p:nvSpPr>
          <p:cNvPr id="10" name="Rectangle 9"/>
          <p:cNvSpPr/>
          <p:nvPr/>
        </p:nvSpPr>
        <p:spPr>
          <a:xfrm>
            <a:off x="1874519" y="6556248"/>
            <a:ext cx="9555480" cy="10972"/>
          </a:xfrm>
          <a:prstGeom prst="rect">
            <a:avLst/>
          </a:prstGeom>
          <a:solidFill>
            <a:srgbClr val="DCDA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874519" y="6583680"/>
            <a:ext cx="5943600" cy="201168"/>
          </a:xfrm>
          <a:prstGeom prst="rect">
            <a:avLst/>
          </a:prstGeom>
          <a:noFill/>
        </p:spPr>
        <p:txBody>
          <a:bodyPr wrap="none">
            <a:spAutoFit/>
          </a:bodyPr>
          <a:lstStyle/>
          <a:p>
            <a:pPr>
              <a:defRPr sz="800">
                <a:solidFill>
                  <a:srgbClr val="696768"/>
                </a:solidFill>
                <a:latin typeface="Aptos"/>
              </a:defRPr>
            </a:pPr>
            <a:r>
              <a:t>Vom Wort zum Segen  ·  Auf dem Weg zu einem neuen Benediktionale</a:t>
            </a:r>
          </a:p>
        </p:txBody>
      </p:sp>
      <p:sp>
        <p:nvSpPr>
          <p:cNvPr id="12" name="TextBox 11"/>
          <p:cNvSpPr txBox="1"/>
          <p:nvPr/>
        </p:nvSpPr>
        <p:spPr>
          <a:xfrm>
            <a:off x="10986345" y="6565392"/>
            <a:ext cx="306495" cy="230832"/>
          </a:xfrm>
          <a:prstGeom prst="rect">
            <a:avLst/>
          </a:prstGeom>
          <a:noFill/>
        </p:spPr>
        <p:txBody>
          <a:bodyPr wrap="none">
            <a:spAutoFit/>
          </a:bodyPr>
          <a:lstStyle/>
          <a:p>
            <a:pPr algn="r">
              <a:defRPr sz="900" b="1">
                <a:solidFill>
                  <a:srgbClr val="2B2A2B"/>
                </a:solidFill>
                <a:latin typeface="Aptos"/>
              </a:defRPr>
            </a:pPr>
            <a:r>
              <a:rPr dirty="0"/>
              <a:t>0</a:t>
            </a:r>
            <a:r>
              <a:rPr lang="de-DE" dirty="0"/>
              <a:t>2</a:t>
            </a:r>
            <a:endParaRPr dirty="0"/>
          </a:p>
        </p:txBody>
      </p:sp>
    </p:spTree>
    <p:extLst>
      <p:ext uri="{BB962C8B-B14F-4D97-AF65-F5344CB8AC3E}">
        <p14:creationId xmlns:p14="http://schemas.microsoft.com/office/powerpoint/2010/main" val="728536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AF9F7"/>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5D00AD-552F-4F22-A296-A4225FC91405}"/>
              </a:ext>
            </a:extLst>
          </p:cNvPr>
          <p:cNvSpPr>
            <a:spLocks noGrp="1"/>
          </p:cNvSpPr>
          <p:nvPr>
            <p:ph type="title"/>
          </p:nvPr>
        </p:nvSpPr>
        <p:spPr>
          <a:xfrm>
            <a:off x="1874519" y="347472"/>
            <a:ext cx="9372600" cy="685800"/>
          </a:xfrm>
          <a:noFill/>
          <a:ln>
            <a:noFill/>
          </a:ln>
        </p:spPr>
        <p:txBody>
          <a:bodyPr wrap="square"/>
          <a:lstStyle/>
          <a:p>
            <a:pPr algn="l">
              <a:defRPr sz="2800" b="1">
                <a:solidFill>
                  <a:srgbClr val="2B2A2B"/>
                </a:solidFill>
                <a:latin typeface="Aptos Display"/>
              </a:defRPr>
            </a:pPr>
            <a:r>
              <a:t>HISTORISCHER HINTERGRUND</a:t>
            </a:r>
          </a:p>
        </p:txBody>
      </p:sp>
      <p:sp>
        <p:nvSpPr>
          <p:cNvPr id="3" name="Inhaltsplatzhalter 2">
            <a:extLst>
              <a:ext uri="{FF2B5EF4-FFF2-40B4-BE49-F238E27FC236}">
                <a16:creationId xmlns:a16="http://schemas.microsoft.com/office/drawing/2014/main" id="{C502943A-7289-4A4F-98E3-C430C9AF9E45}"/>
              </a:ext>
            </a:extLst>
          </p:cNvPr>
          <p:cNvSpPr>
            <a:spLocks noGrp="1"/>
          </p:cNvSpPr>
          <p:nvPr>
            <p:ph idx="1"/>
          </p:nvPr>
        </p:nvSpPr>
        <p:spPr>
          <a:xfrm>
            <a:off x="914400" y="1600200"/>
            <a:ext cx="10332720" cy="4526280"/>
          </a:xfrm>
          <a:noFill/>
          <a:ln>
            <a:noFill/>
          </a:ln>
        </p:spPr>
        <p:txBody>
          <a:bodyPr wrap="square" lIns="73152" rIns="73152">
            <a:normAutofit/>
          </a:bodyPr>
          <a:lstStyle/>
          <a:p>
            <a:pPr>
              <a:spcAft>
                <a:spcPts val="1000"/>
              </a:spcAft>
              <a:defRPr sz="2200">
                <a:solidFill>
                  <a:srgbClr val="2B2A2B"/>
                </a:solidFill>
                <a:latin typeface="Aptos"/>
              </a:defRPr>
            </a:pPr>
            <a:endParaRPr lang="de-DE" dirty="0"/>
          </a:p>
          <a:p>
            <a:pPr marL="0" indent="0">
              <a:lnSpc>
                <a:spcPct val="150000"/>
              </a:lnSpc>
              <a:spcAft>
                <a:spcPts val="1000"/>
              </a:spcAft>
              <a:buNone/>
              <a:defRPr sz="2200">
                <a:solidFill>
                  <a:srgbClr val="2B2A2B"/>
                </a:solidFill>
                <a:latin typeface="Aptos"/>
              </a:defRPr>
            </a:pPr>
            <a:r>
              <a:rPr lang="de-AT" b="1" u="sng" dirty="0"/>
              <a:t>Das </a:t>
            </a:r>
            <a:r>
              <a:rPr lang="de-AT" b="1" u="sng" dirty="0" err="1"/>
              <a:t>Benediktionale</a:t>
            </a:r>
            <a:endParaRPr lang="de-AT" b="1" u="sng" dirty="0"/>
          </a:p>
          <a:p>
            <a:pPr marL="457200" lvl="1" indent="0">
              <a:lnSpc>
                <a:spcPct val="150000"/>
              </a:lnSpc>
              <a:spcAft>
                <a:spcPts val="1000"/>
              </a:spcAft>
              <a:buNone/>
              <a:defRPr sz="2200">
                <a:solidFill>
                  <a:srgbClr val="2B2A2B"/>
                </a:solidFill>
                <a:latin typeface="Aptos"/>
              </a:defRPr>
            </a:pPr>
            <a:r>
              <a:rPr lang="de-AT" dirty="0"/>
              <a:t>- 1978: Studienausgabe</a:t>
            </a:r>
          </a:p>
          <a:p>
            <a:pPr marL="457200" lvl="1" indent="0">
              <a:lnSpc>
                <a:spcPct val="150000"/>
              </a:lnSpc>
              <a:spcAft>
                <a:spcPts val="1000"/>
              </a:spcAft>
              <a:buNone/>
              <a:defRPr sz="2200">
                <a:solidFill>
                  <a:srgbClr val="2B2A2B"/>
                </a:solidFill>
                <a:latin typeface="Aptos"/>
              </a:defRPr>
            </a:pPr>
            <a:r>
              <a:rPr lang="de-AT" dirty="0"/>
              <a:t>- 1984: Römische </a:t>
            </a:r>
            <a:r>
              <a:rPr lang="de-AT" dirty="0" err="1"/>
              <a:t>Editio</a:t>
            </a:r>
            <a:r>
              <a:rPr lang="de-AT" dirty="0"/>
              <a:t> </a:t>
            </a:r>
            <a:r>
              <a:rPr lang="de-AT" dirty="0" err="1"/>
              <a:t>typica</a:t>
            </a:r>
            <a:endParaRPr lang="de-AT" dirty="0"/>
          </a:p>
          <a:p>
            <a:pPr marL="457200" lvl="1" indent="0">
              <a:lnSpc>
                <a:spcPct val="150000"/>
              </a:lnSpc>
              <a:spcAft>
                <a:spcPts val="1000"/>
              </a:spcAft>
              <a:buNone/>
              <a:defRPr sz="2200">
                <a:solidFill>
                  <a:srgbClr val="2B2A2B"/>
                </a:solidFill>
                <a:latin typeface="Aptos"/>
              </a:defRPr>
            </a:pPr>
            <a:r>
              <a:rPr lang="de-AT" dirty="0"/>
              <a:t>- Überarbeitung gestoppt</a:t>
            </a:r>
          </a:p>
          <a:p>
            <a:pPr>
              <a:lnSpc>
                <a:spcPct val="150000"/>
              </a:lnSpc>
              <a:spcAft>
                <a:spcPts val="1000"/>
              </a:spcAft>
              <a:defRPr sz="2200">
                <a:solidFill>
                  <a:srgbClr val="2B2A2B"/>
                </a:solidFill>
                <a:latin typeface="Aptos"/>
              </a:defRPr>
            </a:pPr>
            <a:endParaRPr lang="de-AT" dirty="0"/>
          </a:p>
        </p:txBody>
      </p:sp>
      <p:pic>
        <p:nvPicPr>
          <p:cNvPr id="4" name="Grafik 3">
            <a:extLst>
              <a:ext uri="{FF2B5EF4-FFF2-40B4-BE49-F238E27FC236}">
                <a16:creationId xmlns:a16="http://schemas.microsoft.com/office/drawing/2014/main" id="{41660D01-54B0-44BB-AE42-9348C9C9859C}"/>
              </a:ext>
            </a:extLst>
          </p:cNvPr>
          <p:cNvPicPr>
            <a:picLocks noChangeAspect="1"/>
          </p:cNvPicPr>
          <p:nvPr/>
        </p:nvPicPr>
        <p:blipFill>
          <a:blip r:embed="rId3"/>
          <a:stretch>
            <a:fillRect/>
          </a:stretch>
        </p:blipFill>
        <p:spPr>
          <a:xfrm>
            <a:off x="228600" y="164592"/>
            <a:ext cx="1572768" cy="768096"/>
          </a:xfrm>
          <a:prstGeom prst="rect">
            <a:avLst/>
          </a:prstGeom>
        </p:spPr>
      </p:pic>
      <p:sp>
        <p:nvSpPr>
          <p:cNvPr id="19" name="Rectangle 18"/>
          <p:cNvSpPr/>
          <p:nvPr/>
        </p:nvSpPr>
        <p:spPr>
          <a:xfrm>
            <a:off x="1874519" y="1069848"/>
            <a:ext cx="713232" cy="50292"/>
          </a:xfrm>
          <a:prstGeom prst="rect">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2633472" y="1056132"/>
            <a:ext cx="82296" cy="82296"/>
          </a:xfrm>
          <a:prstGeom prst="ellipse">
            <a:avLst/>
          </a:prstGeom>
          <a:solidFill>
            <a:srgbClr val="EB2D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1874519" y="6556248"/>
            <a:ext cx="9555480" cy="10972"/>
          </a:xfrm>
          <a:prstGeom prst="rect">
            <a:avLst/>
          </a:prstGeom>
          <a:solidFill>
            <a:srgbClr val="DCDA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1874519" y="6583680"/>
            <a:ext cx="5943600" cy="201168"/>
          </a:xfrm>
          <a:prstGeom prst="rect">
            <a:avLst/>
          </a:prstGeom>
          <a:noFill/>
        </p:spPr>
        <p:txBody>
          <a:bodyPr wrap="none">
            <a:spAutoFit/>
          </a:bodyPr>
          <a:lstStyle/>
          <a:p>
            <a:pPr>
              <a:defRPr sz="800">
                <a:solidFill>
                  <a:srgbClr val="696768"/>
                </a:solidFill>
                <a:latin typeface="Aptos"/>
              </a:defRPr>
            </a:pPr>
            <a:r>
              <a:t>Vom Wort zum Segen  ·  Auf dem Weg zu einem neuen Benediktionale</a:t>
            </a:r>
          </a:p>
        </p:txBody>
      </p:sp>
      <p:sp>
        <p:nvSpPr>
          <p:cNvPr id="23" name="TextBox 22"/>
          <p:cNvSpPr txBox="1"/>
          <p:nvPr/>
        </p:nvSpPr>
        <p:spPr>
          <a:xfrm>
            <a:off x="10986345" y="6565392"/>
            <a:ext cx="306495" cy="230832"/>
          </a:xfrm>
          <a:prstGeom prst="rect">
            <a:avLst/>
          </a:prstGeom>
          <a:noFill/>
        </p:spPr>
        <p:txBody>
          <a:bodyPr wrap="none">
            <a:spAutoFit/>
          </a:bodyPr>
          <a:lstStyle/>
          <a:p>
            <a:pPr algn="r">
              <a:defRPr sz="900" b="1">
                <a:solidFill>
                  <a:srgbClr val="2B2A2B"/>
                </a:solidFill>
                <a:latin typeface="Aptos"/>
              </a:defRPr>
            </a:pPr>
            <a:r>
              <a:rPr dirty="0"/>
              <a:t>0</a:t>
            </a:r>
            <a:r>
              <a:rPr lang="de-DE" dirty="0"/>
              <a:t>3</a:t>
            </a:r>
            <a:endParaRPr dirty="0"/>
          </a:p>
        </p:txBody>
      </p:sp>
      <p:sp>
        <p:nvSpPr>
          <p:cNvPr id="24" name="TextBox 23"/>
          <p:cNvSpPr txBox="1"/>
          <p:nvPr/>
        </p:nvSpPr>
        <p:spPr>
          <a:xfrm>
            <a:off x="1874519" y="1225296"/>
            <a:ext cx="4572000" cy="201168"/>
          </a:xfrm>
          <a:prstGeom prst="rect">
            <a:avLst/>
          </a:prstGeom>
          <a:noFill/>
        </p:spPr>
        <p:txBody>
          <a:bodyPr wrap="none">
            <a:spAutoFit/>
          </a:bodyPr>
          <a:lstStyle/>
          <a:p>
            <a:pPr>
              <a:defRPr sz="800" b="1">
                <a:solidFill>
                  <a:srgbClr val="696768"/>
                </a:solidFill>
                <a:latin typeface="Aptos"/>
              </a:defRPr>
            </a:pPr>
            <a:r>
              <a:t>Benediktionale · NEUFASSUNG</a:t>
            </a:r>
          </a:p>
        </p:txBody>
      </p:sp>
    </p:spTree>
    <p:extLst>
      <p:ext uri="{BB962C8B-B14F-4D97-AF65-F5344CB8AC3E}">
        <p14:creationId xmlns:p14="http://schemas.microsoft.com/office/powerpoint/2010/main" val="1418805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AF9F7"/>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5D00AD-552F-4F22-A296-A4225FC91405}"/>
              </a:ext>
            </a:extLst>
          </p:cNvPr>
          <p:cNvSpPr>
            <a:spLocks noGrp="1"/>
          </p:cNvSpPr>
          <p:nvPr>
            <p:ph type="title"/>
          </p:nvPr>
        </p:nvSpPr>
        <p:spPr>
          <a:xfrm>
            <a:off x="1874519" y="347472"/>
            <a:ext cx="9372600" cy="685800"/>
          </a:xfrm>
          <a:noFill/>
          <a:ln>
            <a:noFill/>
          </a:ln>
        </p:spPr>
        <p:txBody>
          <a:bodyPr wrap="square"/>
          <a:lstStyle/>
          <a:p>
            <a:pPr algn="l">
              <a:defRPr sz="2800" b="1">
                <a:solidFill>
                  <a:srgbClr val="2B2A2B"/>
                </a:solidFill>
                <a:latin typeface="Aptos Display"/>
              </a:defRPr>
            </a:pPr>
            <a:r>
              <a:t>BENEDIKTIONALE 1978 INHALTSVERZEICHNIS</a:t>
            </a:r>
            <a:endParaRPr lang="de-AT" b="1" i="1" dirty="0"/>
          </a:p>
        </p:txBody>
      </p:sp>
      <p:sp>
        <p:nvSpPr>
          <p:cNvPr id="3" name="Inhaltsplatzhalter 2">
            <a:extLst>
              <a:ext uri="{FF2B5EF4-FFF2-40B4-BE49-F238E27FC236}">
                <a16:creationId xmlns:a16="http://schemas.microsoft.com/office/drawing/2014/main" id="{C502943A-7289-4A4F-98E3-C430C9AF9E45}"/>
              </a:ext>
            </a:extLst>
          </p:cNvPr>
          <p:cNvSpPr>
            <a:spLocks noGrp="1"/>
          </p:cNvSpPr>
          <p:nvPr>
            <p:ph idx="1"/>
          </p:nvPr>
        </p:nvSpPr>
        <p:spPr>
          <a:xfrm>
            <a:off x="914400" y="1600200"/>
            <a:ext cx="10332720" cy="4526280"/>
          </a:xfrm>
          <a:noFill/>
          <a:ln>
            <a:noFill/>
          </a:ln>
        </p:spPr>
        <p:txBody>
          <a:bodyPr wrap="square" lIns="73152" rIns="73152">
            <a:normAutofit/>
          </a:bodyPr>
          <a:lstStyle/>
          <a:p>
            <a:pPr>
              <a:lnSpc>
                <a:spcPct val="150000"/>
              </a:lnSpc>
              <a:spcAft>
                <a:spcPts val="1000"/>
              </a:spcAft>
              <a:defRPr sz="2200">
                <a:solidFill>
                  <a:srgbClr val="2B2A2B"/>
                </a:solidFill>
                <a:latin typeface="Aptos"/>
              </a:defRPr>
            </a:pPr>
            <a:r>
              <a:rPr lang="de-AT" dirty="0"/>
              <a:t>PASTORALE EINFÜHRUNG</a:t>
            </a:r>
          </a:p>
          <a:p>
            <a:pPr>
              <a:lnSpc>
                <a:spcPct val="150000"/>
              </a:lnSpc>
              <a:spcAft>
                <a:spcPts val="1000"/>
              </a:spcAft>
              <a:defRPr sz="2200">
                <a:solidFill>
                  <a:srgbClr val="2B2A2B"/>
                </a:solidFill>
                <a:latin typeface="Aptos"/>
              </a:defRPr>
            </a:pPr>
            <a:r>
              <a:rPr lang="de-AT" dirty="0"/>
              <a:t>SEGNUNGEN IM LEBEN DER PFARRGEMEINDE</a:t>
            </a:r>
          </a:p>
          <a:p>
            <a:pPr lvl="2">
              <a:lnSpc>
                <a:spcPct val="100000"/>
              </a:lnSpc>
              <a:spcAft>
                <a:spcPts val="1000"/>
              </a:spcAft>
              <a:buFont typeface="Wingdings" panose="05000000000000000000" pitchFamily="2" charset="2"/>
              <a:buChar char="§"/>
              <a:defRPr sz="2200">
                <a:solidFill>
                  <a:srgbClr val="2B2A2B"/>
                </a:solidFill>
                <a:latin typeface="Aptos"/>
              </a:defRPr>
            </a:pPr>
            <a:r>
              <a:rPr lang="de-AT" dirty="0"/>
              <a:t>Segnungen im Laufe des Kirchenjahres </a:t>
            </a:r>
          </a:p>
          <a:p>
            <a:pPr lvl="2">
              <a:lnSpc>
                <a:spcPct val="100000"/>
              </a:lnSpc>
              <a:spcAft>
                <a:spcPts val="1000"/>
              </a:spcAft>
              <a:buFont typeface="Wingdings" panose="05000000000000000000" pitchFamily="2" charset="2"/>
              <a:buChar char="§"/>
              <a:defRPr sz="2200">
                <a:solidFill>
                  <a:srgbClr val="2B2A2B"/>
                </a:solidFill>
                <a:latin typeface="Aptos"/>
              </a:defRPr>
            </a:pPr>
            <a:r>
              <a:rPr lang="de-AT" dirty="0"/>
              <a:t>Segnungen bei besonderen Anlässen</a:t>
            </a:r>
          </a:p>
          <a:p>
            <a:pPr lvl="2">
              <a:lnSpc>
                <a:spcPct val="100000"/>
              </a:lnSpc>
              <a:spcAft>
                <a:spcPts val="1000"/>
              </a:spcAft>
              <a:buFont typeface="Wingdings" panose="05000000000000000000" pitchFamily="2" charset="2"/>
              <a:buChar char="§"/>
              <a:defRPr sz="2200">
                <a:solidFill>
                  <a:srgbClr val="2B2A2B"/>
                </a:solidFill>
                <a:latin typeface="Aptos"/>
              </a:defRPr>
            </a:pPr>
            <a:r>
              <a:rPr lang="de-AT" dirty="0"/>
              <a:t>Segnung religiöser Zeichen</a:t>
            </a:r>
          </a:p>
          <a:p>
            <a:pPr marL="914400" lvl="2" indent="0">
              <a:lnSpc>
                <a:spcPct val="100000"/>
              </a:lnSpc>
              <a:spcAft>
                <a:spcPts val="1000"/>
              </a:spcAft>
              <a:buNone/>
              <a:defRPr sz="2200">
                <a:solidFill>
                  <a:srgbClr val="2B2A2B"/>
                </a:solidFill>
                <a:latin typeface="Aptos"/>
              </a:defRPr>
            </a:pPr>
            <a:endParaRPr lang="de-DE" dirty="0"/>
          </a:p>
          <a:p>
            <a:pPr>
              <a:lnSpc>
                <a:spcPct val="100000"/>
              </a:lnSpc>
              <a:spcAft>
                <a:spcPts val="1000"/>
              </a:spcAft>
              <a:defRPr sz="2200">
                <a:solidFill>
                  <a:srgbClr val="2B2A2B"/>
                </a:solidFill>
                <a:latin typeface="Aptos"/>
              </a:defRPr>
            </a:pPr>
            <a:r>
              <a:rPr lang="de-AT" dirty="0"/>
              <a:t>SEGNUNGEN IM LEBEN DER FAMILIE </a:t>
            </a:r>
          </a:p>
          <a:p>
            <a:pPr>
              <a:lnSpc>
                <a:spcPct val="100000"/>
              </a:lnSpc>
              <a:spcAft>
                <a:spcPts val="1000"/>
              </a:spcAft>
              <a:defRPr sz="2200">
                <a:solidFill>
                  <a:srgbClr val="2B2A2B"/>
                </a:solidFill>
                <a:latin typeface="Aptos"/>
              </a:defRPr>
            </a:pPr>
            <a:endParaRPr lang="de-AT" dirty="0"/>
          </a:p>
        </p:txBody>
      </p:sp>
      <p:pic>
        <p:nvPicPr>
          <p:cNvPr id="4" name="Grafik 3">
            <a:extLst>
              <a:ext uri="{FF2B5EF4-FFF2-40B4-BE49-F238E27FC236}">
                <a16:creationId xmlns:a16="http://schemas.microsoft.com/office/drawing/2014/main" id="{41660D01-54B0-44BB-AE42-9348C9C9859C}"/>
              </a:ext>
            </a:extLst>
          </p:cNvPr>
          <p:cNvPicPr>
            <a:picLocks noChangeAspect="1"/>
          </p:cNvPicPr>
          <p:nvPr/>
        </p:nvPicPr>
        <p:blipFill>
          <a:blip r:embed="rId3"/>
          <a:stretch>
            <a:fillRect/>
          </a:stretch>
        </p:blipFill>
        <p:spPr>
          <a:xfrm>
            <a:off x="228600" y="164592"/>
            <a:ext cx="1572768" cy="768096"/>
          </a:xfrm>
          <a:prstGeom prst="rect">
            <a:avLst/>
          </a:prstGeom>
        </p:spPr>
      </p:pic>
      <p:sp>
        <p:nvSpPr>
          <p:cNvPr id="21" name="Rectangle 20"/>
          <p:cNvSpPr/>
          <p:nvPr/>
        </p:nvSpPr>
        <p:spPr>
          <a:xfrm>
            <a:off x="1874519" y="1069848"/>
            <a:ext cx="713232" cy="50292"/>
          </a:xfrm>
          <a:prstGeom prst="rect">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2633472" y="1056132"/>
            <a:ext cx="82296" cy="82296"/>
          </a:xfrm>
          <a:prstGeom prst="ellipse">
            <a:avLst/>
          </a:prstGeom>
          <a:solidFill>
            <a:srgbClr val="EB2D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1874519" y="6556248"/>
            <a:ext cx="9555480" cy="10972"/>
          </a:xfrm>
          <a:prstGeom prst="rect">
            <a:avLst/>
          </a:prstGeom>
          <a:solidFill>
            <a:srgbClr val="DCDA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1874519" y="6583680"/>
            <a:ext cx="5943600" cy="201168"/>
          </a:xfrm>
          <a:prstGeom prst="rect">
            <a:avLst/>
          </a:prstGeom>
          <a:noFill/>
        </p:spPr>
        <p:txBody>
          <a:bodyPr wrap="none">
            <a:spAutoFit/>
          </a:bodyPr>
          <a:lstStyle/>
          <a:p>
            <a:pPr>
              <a:defRPr sz="800">
                <a:solidFill>
                  <a:srgbClr val="696768"/>
                </a:solidFill>
                <a:latin typeface="Aptos"/>
              </a:defRPr>
            </a:pPr>
            <a:r>
              <a:t>Vom Wort zum Segen  ·  Auf dem Weg zu einem neuen Benediktionale</a:t>
            </a:r>
          </a:p>
        </p:txBody>
      </p:sp>
      <p:sp>
        <p:nvSpPr>
          <p:cNvPr id="25" name="TextBox 24"/>
          <p:cNvSpPr txBox="1"/>
          <p:nvPr/>
        </p:nvSpPr>
        <p:spPr>
          <a:xfrm>
            <a:off x="10986345" y="6552140"/>
            <a:ext cx="306495" cy="230832"/>
          </a:xfrm>
          <a:prstGeom prst="rect">
            <a:avLst/>
          </a:prstGeom>
          <a:noFill/>
        </p:spPr>
        <p:txBody>
          <a:bodyPr wrap="none">
            <a:spAutoFit/>
          </a:bodyPr>
          <a:lstStyle/>
          <a:p>
            <a:pPr algn="r">
              <a:defRPr sz="900" b="1">
                <a:solidFill>
                  <a:srgbClr val="2B2A2B"/>
                </a:solidFill>
                <a:latin typeface="Aptos"/>
              </a:defRPr>
            </a:pPr>
            <a:r>
              <a:rPr dirty="0"/>
              <a:t>0</a:t>
            </a:r>
            <a:r>
              <a:rPr lang="de-DE" dirty="0"/>
              <a:t>4</a:t>
            </a:r>
            <a:endParaRPr dirty="0"/>
          </a:p>
        </p:txBody>
      </p:sp>
    </p:spTree>
    <p:extLst>
      <p:ext uri="{BB962C8B-B14F-4D97-AF65-F5344CB8AC3E}">
        <p14:creationId xmlns:p14="http://schemas.microsoft.com/office/powerpoint/2010/main" val="3870413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AF9F7"/>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5D00AD-552F-4F22-A296-A4225FC91405}"/>
              </a:ext>
            </a:extLst>
          </p:cNvPr>
          <p:cNvSpPr>
            <a:spLocks noGrp="1"/>
          </p:cNvSpPr>
          <p:nvPr>
            <p:ph type="title"/>
          </p:nvPr>
        </p:nvSpPr>
        <p:spPr>
          <a:xfrm>
            <a:off x="1874519" y="347472"/>
            <a:ext cx="9372600" cy="685800"/>
          </a:xfrm>
          <a:noFill/>
          <a:ln>
            <a:noFill/>
          </a:ln>
        </p:spPr>
        <p:txBody>
          <a:bodyPr wrap="square"/>
          <a:lstStyle/>
          <a:p>
            <a:pPr algn="l">
              <a:defRPr sz="2800" b="1">
                <a:solidFill>
                  <a:srgbClr val="2B2A2B"/>
                </a:solidFill>
                <a:latin typeface="Aptos Display"/>
              </a:defRPr>
            </a:pPr>
            <a:r>
              <a:t>BENEDIKTIONALE 1978 INHALTSVERZEICHNIS</a:t>
            </a:r>
            <a:endParaRPr lang="de-AT" b="1" i="1" dirty="0"/>
          </a:p>
        </p:txBody>
      </p:sp>
      <p:sp>
        <p:nvSpPr>
          <p:cNvPr id="3" name="Inhaltsplatzhalter 2">
            <a:extLst>
              <a:ext uri="{FF2B5EF4-FFF2-40B4-BE49-F238E27FC236}">
                <a16:creationId xmlns:a16="http://schemas.microsoft.com/office/drawing/2014/main" id="{C502943A-7289-4A4F-98E3-C430C9AF9E45}"/>
              </a:ext>
            </a:extLst>
          </p:cNvPr>
          <p:cNvSpPr>
            <a:spLocks noGrp="1"/>
          </p:cNvSpPr>
          <p:nvPr>
            <p:ph idx="1"/>
          </p:nvPr>
        </p:nvSpPr>
        <p:spPr>
          <a:xfrm>
            <a:off x="914400" y="1600200"/>
            <a:ext cx="10332720" cy="4526280"/>
          </a:xfrm>
          <a:noFill/>
          <a:ln>
            <a:noFill/>
          </a:ln>
        </p:spPr>
        <p:txBody>
          <a:bodyPr wrap="square" lIns="73152" rIns="73152">
            <a:normAutofit fontScale="92500" lnSpcReduction="10000"/>
          </a:bodyPr>
          <a:lstStyle/>
          <a:p>
            <a:pPr>
              <a:lnSpc>
                <a:spcPct val="150000"/>
              </a:lnSpc>
              <a:spcAft>
                <a:spcPts val="1000"/>
              </a:spcAft>
              <a:defRPr sz="2200">
                <a:solidFill>
                  <a:srgbClr val="2B2A2B"/>
                </a:solidFill>
                <a:latin typeface="Aptos"/>
              </a:defRPr>
            </a:pPr>
            <a:r>
              <a:rPr lang="de-AT" dirty="0"/>
              <a:t>SEGNUNGEN IM LEBEN DER ÖFFENTLICHKEIT</a:t>
            </a:r>
          </a:p>
          <a:p>
            <a:pPr lvl="2">
              <a:lnSpc>
                <a:spcPct val="100000"/>
              </a:lnSpc>
              <a:spcAft>
                <a:spcPts val="1000"/>
              </a:spcAft>
              <a:buFont typeface="Wingdings" panose="05000000000000000000" pitchFamily="2" charset="2"/>
              <a:buChar char="§"/>
              <a:defRPr sz="2200">
                <a:solidFill>
                  <a:srgbClr val="2B2A2B"/>
                </a:solidFill>
                <a:latin typeface="Aptos"/>
              </a:defRPr>
            </a:pPr>
            <a:r>
              <a:rPr lang="de-AT" dirty="0"/>
              <a:t>Öffentliche und soziale Einrichtungen</a:t>
            </a:r>
          </a:p>
          <a:p>
            <a:pPr lvl="2">
              <a:lnSpc>
                <a:spcPct val="100000"/>
              </a:lnSpc>
              <a:spcAft>
                <a:spcPts val="1000"/>
              </a:spcAft>
              <a:buFont typeface="Wingdings" panose="05000000000000000000" pitchFamily="2" charset="2"/>
              <a:buChar char="§"/>
              <a:defRPr sz="2200">
                <a:solidFill>
                  <a:srgbClr val="2B2A2B"/>
                </a:solidFill>
                <a:latin typeface="Aptos"/>
              </a:defRPr>
            </a:pPr>
            <a:r>
              <a:rPr lang="de-AT" dirty="0"/>
              <a:t>Arbeit und Beruf</a:t>
            </a:r>
          </a:p>
          <a:p>
            <a:pPr lvl="2">
              <a:lnSpc>
                <a:spcPct val="100000"/>
              </a:lnSpc>
              <a:spcAft>
                <a:spcPts val="1000"/>
              </a:spcAft>
              <a:buFont typeface="Wingdings" panose="05000000000000000000" pitchFamily="2" charset="2"/>
              <a:buChar char="§"/>
              <a:defRPr sz="2200">
                <a:solidFill>
                  <a:srgbClr val="2B2A2B"/>
                </a:solidFill>
                <a:latin typeface="Aptos"/>
              </a:defRPr>
            </a:pPr>
            <a:r>
              <a:rPr lang="de-AT" dirty="0"/>
              <a:t>Bildungseinrichtungen</a:t>
            </a:r>
          </a:p>
          <a:p>
            <a:pPr lvl="2">
              <a:lnSpc>
                <a:spcPct val="100000"/>
              </a:lnSpc>
              <a:spcAft>
                <a:spcPts val="1000"/>
              </a:spcAft>
              <a:buFont typeface="Wingdings" panose="05000000000000000000" pitchFamily="2" charset="2"/>
              <a:buChar char="§"/>
              <a:defRPr sz="2200">
                <a:solidFill>
                  <a:srgbClr val="2B2A2B"/>
                </a:solidFill>
                <a:latin typeface="Aptos"/>
              </a:defRPr>
            </a:pPr>
            <a:r>
              <a:rPr lang="de-AT" dirty="0"/>
              <a:t>Freizeit, Sport, Tourismus</a:t>
            </a:r>
          </a:p>
          <a:p>
            <a:pPr marL="914400" lvl="2" indent="0">
              <a:lnSpc>
                <a:spcPct val="100000"/>
              </a:lnSpc>
              <a:spcAft>
                <a:spcPts val="1000"/>
              </a:spcAft>
              <a:buNone/>
              <a:defRPr sz="2200">
                <a:solidFill>
                  <a:srgbClr val="2B2A2B"/>
                </a:solidFill>
                <a:latin typeface="Aptos"/>
              </a:defRPr>
            </a:pPr>
            <a:endParaRPr lang="de-AT" dirty="0"/>
          </a:p>
          <a:p>
            <a:pPr>
              <a:lnSpc>
                <a:spcPct val="100000"/>
              </a:lnSpc>
              <a:spcAft>
                <a:spcPts val="1000"/>
              </a:spcAft>
              <a:defRPr sz="2200">
                <a:solidFill>
                  <a:srgbClr val="2B2A2B"/>
                </a:solidFill>
                <a:latin typeface="Aptos"/>
              </a:defRPr>
            </a:pPr>
            <a:r>
              <a:rPr lang="de-DE" dirty="0"/>
              <a:t>ALLGEMEINE SEGNUNG</a:t>
            </a:r>
          </a:p>
          <a:p>
            <a:pPr>
              <a:lnSpc>
                <a:spcPct val="100000"/>
              </a:lnSpc>
              <a:spcAft>
                <a:spcPts val="1000"/>
              </a:spcAft>
              <a:defRPr sz="2200">
                <a:solidFill>
                  <a:srgbClr val="2B2A2B"/>
                </a:solidFill>
                <a:latin typeface="Aptos"/>
              </a:defRPr>
            </a:pPr>
            <a:endParaRPr lang="de-DE" dirty="0"/>
          </a:p>
          <a:p>
            <a:pPr>
              <a:lnSpc>
                <a:spcPct val="100000"/>
              </a:lnSpc>
              <a:spcAft>
                <a:spcPts val="1000"/>
              </a:spcAft>
              <a:defRPr sz="2200">
                <a:solidFill>
                  <a:srgbClr val="2B2A2B"/>
                </a:solidFill>
                <a:latin typeface="Aptos"/>
              </a:defRPr>
            </a:pPr>
            <a:r>
              <a:rPr lang="de-DE" dirty="0"/>
              <a:t>ANHANG</a:t>
            </a:r>
          </a:p>
        </p:txBody>
      </p:sp>
      <p:pic>
        <p:nvPicPr>
          <p:cNvPr id="4" name="Grafik 3">
            <a:extLst>
              <a:ext uri="{FF2B5EF4-FFF2-40B4-BE49-F238E27FC236}">
                <a16:creationId xmlns:a16="http://schemas.microsoft.com/office/drawing/2014/main" id="{41660D01-54B0-44BB-AE42-9348C9C9859C}"/>
              </a:ext>
            </a:extLst>
          </p:cNvPr>
          <p:cNvPicPr>
            <a:picLocks noChangeAspect="1"/>
          </p:cNvPicPr>
          <p:nvPr/>
        </p:nvPicPr>
        <p:blipFill>
          <a:blip r:embed="rId3"/>
          <a:stretch>
            <a:fillRect/>
          </a:stretch>
        </p:blipFill>
        <p:spPr>
          <a:xfrm>
            <a:off x="228600" y="164592"/>
            <a:ext cx="1572768" cy="768096"/>
          </a:xfrm>
          <a:prstGeom prst="rect">
            <a:avLst/>
          </a:prstGeom>
        </p:spPr>
      </p:pic>
      <p:sp>
        <p:nvSpPr>
          <p:cNvPr id="23" name="Rectangle 22"/>
          <p:cNvSpPr/>
          <p:nvPr/>
        </p:nvSpPr>
        <p:spPr>
          <a:xfrm>
            <a:off x="1874519" y="1069848"/>
            <a:ext cx="713232" cy="50292"/>
          </a:xfrm>
          <a:prstGeom prst="rect">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2633472" y="1056132"/>
            <a:ext cx="82296" cy="82296"/>
          </a:xfrm>
          <a:prstGeom prst="ellipse">
            <a:avLst/>
          </a:prstGeom>
          <a:solidFill>
            <a:srgbClr val="EB2D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1874519" y="6556248"/>
            <a:ext cx="9555480" cy="10972"/>
          </a:xfrm>
          <a:prstGeom prst="rect">
            <a:avLst/>
          </a:prstGeom>
          <a:solidFill>
            <a:srgbClr val="DCDA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1874519" y="6583680"/>
            <a:ext cx="5943600" cy="201168"/>
          </a:xfrm>
          <a:prstGeom prst="rect">
            <a:avLst/>
          </a:prstGeom>
          <a:noFill/>
        </p:spPr>
        <p:txBody>
          <a:bodyPr wrap="none">
            <a:spAutoFit/>
          </a:bodyPr>
          <a:lstStyle/>
          <a:p>
            <a:pPr>
              <a:defRPr sz="800">
                <a:solidFill>
                  <a:srgbClr val="696768"/>
                </a:solidFill>
                <a:latin typeface="Aptos"/>
              </a:defRPr>
            </a:pPr>
            <a:r>
              <a:t>Vom Wort zum Segen  ·  Auf dem Weg zu einem neuen Benediktionale</a:t>
            </a:r>
          </a:p>
        </p:txBody>
      </p:sp>
      <p:sp>
        <p:nvSpPr>
          <p:cNvPr id="27" name="TextBox 26"/>
          <p:cNvSpPr txBox="1"/>
          <p:nvPr/>
        </p:nvSpPr>
        <p:spPr>
          <a:xfrm>
            <a:off x="10986345" y="6565392"/>
            <a:ext cx="306495" cy="230832"/>
          </a:xfrm>
          <a:prstGeom prst="rect">
            <a:avLst/>
          </a:prstGeom>
          <a:noFill/>
        </p:spPr>
        <p:txBody>
          <a:bodyPr wrap="none">
            <a:spAutoFit/>
          </a:bodyPr>
          <a:lstStyle/>
          <a:p>
            <a:pPr algn="r">
              <a:defRPr sz="900" b="1">
                <a:solidFill>
                  <a:srgbClr val="2B2A2B"/>
                </a:solidFill>
                <a:latin typeface="Aptos"/>
              </a:defRPr>
            </a:pPr>
            <a:r>
              <a:rPr dirty="0"/>
              <a:t>0</a:t>
            </a:r>
            <a:r>
              <a:rPr lang="de-DE" dirty="0"/>
              <a:t>5</a:t>
            </a:r>
            <a:endParaRPr dirty="0"/>
          </a:p>
        </p:txBody>
      </p:sp>
    </p:spTree>
    <p:extLst>
      <p:ext uri="{BB962C8B-B14F-4D97-AF65-F5344CB8AC3E}">
        <p14:creationId xmlns:p14="http://schemas.microsoft.com/office/powerpoint/2010/main" val="626768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F9F7"/>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5D00AD-552F-4F22-A296-A4225FC91405}"/>
              </a:ext>
            </a:extLst>
          </p:cNvPr>
          <p:cNvSpPr>
            <a:spLocks noGrp="1"/>
          </p:cNvSpPr>
          <p:nvPr>
            <p:ph type="title"/>
          </p:nvPr>
        </p:nvSpPr>
        <p:spPr>
          <a:xfrm>
            <a:off x="1874519" y="347472"/>
            <a:ext cx="9372600" cy="685800"/>
          </a:xfrm>
          <a:noFill/>
          <a:ln>
            <a:noFill/>
          </a:ln>
        </p:spPr>
        <p:txBody>
          <a:bodyPr wrap="square"/>
          <a:lstStyle/>
          <a:p>
            <a:pPr algn="l">
              <a:defRPr sz="2800" b="1">
                <a:solidFill>
                  <a:srgbClr val="2B2A2B"/>
                </a:solidFill>
                <a:latin typeface="Aptos Display"/>
              </a:defRPr>
            </a:pPr>
            <a:r>
              <a:t>BEDEUTUNG DES SEGNENS</a:t>
            </a:r>
          </a:p>
        </p:txBody>
      </p:sp>
      <p:sp>
        <p:nvSpPr>
          <p:cNvPr id="3" name="Inhaltsplatzhalter 2">
            <a:extLst>
              <a:ext uri="{FF2B5EF4-FFF2-40B4-BE49-F238E27FC236}">
                <a16:creationId xmlns:a16="http://schemas.microsoft.com/office/drawing/2014/main" id="{C502943A-7289-4A4F-98E3-C430C9AF9E45}"/>
              </a:ext>
            </a:extLst>
          </p:cNvPr>
          <p:cNvSpPr>
            <a:spLocks noGrp="1"/>
          </p:cNvSpPr>
          <p:nvPr>
            <p:ph idx="1"/>
          </p:nvPr>
        </p:nvSpPr>
        <p:spPr>
          <a:xfrm>
            <a:off x="914400" y="1600200"/>
            <a:ext cx="10332720" cy="4526280"/>
          </a:xfrm>
          <a:noFill/>
          <a:ln>
            <a:noFill/>
          </a:ln>
        </p:spPr>
        <p:txBody>
          <a:bodyPr wrap="square" lIns="73152" rIns="73152">
            <a:normAutofit/>
          </a:bodyPr>
          <a:lstStyle/>
          <a:p>
            <a:pPr marL="0" indent="0">
              <a:lnSpc>
                <a:spcPct val="150000"/>
              </a:lnSpc>
              <a:spcAft>
                <a:spcPts val="1000"/>
              </a:spcAft>
              <a:buNone/>
              <a:defRPr sz="2200">
                <a:solidFill>
                  <a:srgbClr val="2B2A2B"/>
                </a:solidFill>
                <a:latin typeface="Aptos"/>
              </a:defRPr>
            </a:pPr>
            <a:r>
              <a:rPr lang="de-AT" b="1" u="sng" dirty="0"/>
              <a:t>Segnen als Grundvollzug kirchlicher Praxis:</a:t>
            </a:r>
          </a:p>
          <a:p>
            <a:pPr lvl="1">
              <a:lnSpc>
                <a:spcPct val="150000"/>
              </a:lnSpc>
              <a:spcAft>
                <a:spcPts val="1000"/>
              </a:spcAft>
              <a:defRPr sz="2200">
                <a:solidFill>
                  <a:srgbClr val="2B2A2B"/>
                </a:solidFill>
                <a:latin typeface="Aptos"/>
              </a:defRPr>
            </a:pPr>
            <a:r>
              <a:rPr lang="de-AT" dirty="0"/>
              <a:t>Zentrale Praxis im Leben</a:t>
            </a:r>
          </a:p>
          <a:p>
            <a:pPr lvl="1">
              <a:lnSpc>
                <a:spcPct val="150000"/>
              </a:lnSpc>
              <a:spcAft>
                <a:spcPts val="1000"/>
              </a:spcAft>
              <a:defRPr sz="2200">
                <a:solidFill>
                  <a:srgbClr val="2B2A2B"/>
                </a:solidFill>
                <a:latin typeface="Aptos"/>
              </a:defRPr>
            </a:pPr>
            <a:r>
              <a:rPr lang="de-AT" dirty="0"/>
              <a:t>Besonders wichtig bei:</a:t>
            </a:r>
          </a:p>
          <a:p>
            <a:pPr lvl="2">
              <a:lnSpc>
                <a:spcPct val="100000"/>
              </a:lnSpc>
              <a:spcAft>
                <a:spcPts val="1000"/>
              </a:spcAft>
              <a:buFont typeface="Wingdings" panose="05000000000000000000" pitchFamily="2" charset="2"/>
              <a:buChar char="§"/>
              <a:defRPr sz="2200">
                <a:solidFill>
                  <a:srgbClr val="2B2A2B"/>
                </a:solidFill>
                <a:latin typeface="Aptos"/>
              </a:defRPr>
            </a:pPr>
            <a:r>
              <a:rPr lang="de-AT" dirty="0"/>
              <a:t>Lebensübergängen</a:t>
            </a:r>
          </a:p>
          <a:p>
            <a:pPr lvl="2">
              <a:lnSpc>
                <a:spcPct val="100000"/>
              </a:lnSpc>
              <a:spcAft>
                <a:spcPts val="1000"/>
              </a:spcAft>
              <a:buFont typeface="Wingdings" panose="05000000000000000000" pitchFamily="2" charset="2"/>
              <a:buChar char="§"/>
              <a:defRPr sz="2200">
                <a:solidFill>
                  <a:srgbClr val="2B2A2B"/>
                </a:solidFill>
                <a:latin typeface="Aptos"/>
              </a:defRPr>
            </a:pPr>
            <a:r>
              <a:rPr lang="de-AT" dirty="0"/>
              <a:t>persönlichen Krisen</a:t>
            </a:r>
          </a:p>
          <a:p>
            <a:pPr lvl="2">
              <a:lnSpc>
                <a:spcPct val="100000"/>
              </a:lnSpc>
              <a:spcAft>
                <a:spcPts val="1000"/>
              </a:spcAft>
              <a:buFont typeface="Wingdings" panose="05000000000000000000" pitchFamily="2" charset="2"/>
              <a:buChar char="§"/>
              <a:defRPr sz="2200">
                <a:solidFill>
                  <a:srgbClr val="2B2A2B"/>
                </a:solidFill>
                <a:latin typeface="Aptos"/>
              </a:defRPr>
            </a:pPr>
            <a:r>
              <a:rPr lang="de-AT" dirty="0"/>
              <a:t>gemeinschaftlichen Anlässen</a:t>
            </a:r>
          </a:p>
          <a:p>
            <a:pPr lvl="1">
              <a:lnSpc>
                <a:spcPct val="150000"/>
              </a:lnSpc>
              <a:spcAft>
                <a:spcPts val="1000"/>
              </a:spcAft>
              <a:defRPr sz="2200">
                <a:solidFill>
                  <a:srgbClr val="2B2A2B"/>
                </a:solidFill>
                <a:latin typeface="Aptos"/>
              </a:defRPr>
            </a:pPr>
            <a:r>
              <a:rPr lang="de-AT" dirty="0"/>
              <a:t>Ausdruck der Zusage von Gottes Nähe</a:t>
            </a:r>
          </a:p>
        </p:txBody>
      </p:sp>
      <p:pic>
        <p:nvPicPr>
          <p:cNvPr id="4" name="Grafik 3">
            <a:extLst>
              <a:ext uri="{FF2B5EF4-FFF2-40B4-BE49-F238E27FC236}">
                <a16:creationId xmlns:a16="http://schemas.microsoft.com/office/drawing/2014/main" id="{41660D01-54B0-44BB-AE42-9348C9C9859C}"/>
              </a:ext>
            </a:extLst>
          </p:cNvPr>
          <p:cNvPicPr>
            <a:picLocks noChangeAspect="1"/>
          </p:cNvPicPr>
          <p:nvPr/>
        </p:nvPicPr>
        <p:blipFill>
          <a:blip r:embed="rId3"/>
          <a:stretch>
            <a:fillRect/>
          </a:stretch>
        </p:blipFill>
        <p:spPr>
          <a:xfrm>
            <a:off x="228600" y="164592"/>
            <a:ext cx="1572768" cy="768096"/>
          </a:xfrm>
          <a:prstGeom prst="rect">
            <a:avLst/>
          </a:prstGeom>
        </p:spPr>
      </p:pic>
      <p:sp>
        <p:nvSpPr>
          <p:cNvPr id="25" name="Rectangle 24"/>
          <p:cNvSpPr/>
          <p:nvPr/>
        </p:nvSpPr>
        <p:spPr>
          <a:xfrm>
            <a:off x="1874519" y="1069848"/>
            <a:ext cx="713232" cy="50292"/>
          </a:xfrm>
          <a:prstGeom prst="rect">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Oval 25"/>
          <p:cNvSpPr/>
          <p:nvPr/>
        </p:nvSpPr>
        <p:spPr>
          <a:xfrm>
            <a:off x="2633472" y="1056132"/>
            <a:ext cx="82296" cy="82296"/>
          </a:xfrm>
          <a:prstGeom prst="ellipse">
            <a:avLst/>
          </a:prstGeom>
          <a:solidFill>
            <a:srgbClr val="EB2D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1874519" y="6556248"/>
            <a:ext cx="9555480" cy="10972"/>
          </a:xfrm>
          <a:prstGeom prst="rect">
            <a:avLst/>
          </a:prstGeom>
          <a:solidFill>
            <a:srgbClr val="DCDA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1874519" y="6583680"/>
            <a:ext cx="5943600" cy="201168"/>
          </a:xfrm>
          <a:prstGeom prst="rect">
            <a:avLst/>
          </a:prstGeom>
          <a:noFill/>
        </p:spPr>
        <p:txBody>
          <a:bodyPr wrap="none">
            <a:spAutoFit/>
          </a:bodyPr>
          <a:lstStyle/>
          <a:p>
            <a:pPr>
              <a:defRPr sz="800">
                <a:solidFill>
                  <a:srgbClr val="696768"/>
                </a:solidFill>
                <a:latin typeface="Aptos"/>
              </a:defRPr>
            </a:pPr>
            <a:r>
              <a:t>Vom Wort zum Segen  ·  Auf dem Weg zu einem neuen Benediktionale</a:t>
            </a:r>
          </a:p>
        </p:txBody>
      </p:sp>
      <p:sp>
        <p:nvSpPr>
          <p:cNvPr id="29" name="TextBox 28"/>
          <p:cNvSpPr txBox="1"/>
          <p:nvPr/>
        </p:nvSpPr>
        <p:spPr>
          <a:xfrm>
            <a:off x="10986345" y="6565392"/>
            <a:ext cx="306495" cy="230832"/>
          </a:xfrm>
          <a:prstGeom prst="rect">
            <a:avLst/>
          </a:prstGeom>
          <a:noFill/>
        </p:spPr>
        <p:txBody>
          <a:bodyPr wrap="none">
            <a:spAutoFit/>
          </a:bodyPr>
          <a:lstStyle/>
          <a:p>
            <a:pPr algn="r">
              <a:defRPr sz="900" b="1">
                <a:solidFill>
                  <a:srgbClr val="2B2A2B"/>
                </a:solidFill>
                <a:latin typeface="Aptos"/>
              </a:defRPr>
            </a:pPr>
            <a:r>
              <a:rPr dirty="0"/>
              <a:t>0</a:t>
            </a:r>
            <a:r>
              <a:rPr lang="de-DE" dirty="0"/>
              <a:t>6</a:t>
            </a:r>
            <a:endParaRPr dirty="0"/>
          </a:p>
        </p:txBody>
      </p:sp>
      <p:sp>
        <p:nvSpPr>
          <p:cNvPr id="30" name="TextBox 29"/>
          <p:cNvSpPr txBox="1"/>
          <p:nvPr/>
        </p:nvSpPr>
        <p:spPr>
          <a:xfrm>
            <a:off x="1874519" y="1225296"/>
            <a:ext cx="4572000" cy="201168"/>
          </a:xfrm>
          <a:prstGeom prst="rect">
            <a:avLst/>
          </a:prstGeom>
          <a:noFill/>
        </p:spPr>
        <p:txBody>
          <a:bodyPr wrap="none">
            <a:spAutoFit/>
          </a:bodyPr>
          <a:lstStyle/>
          <a:p>
            <a:pPr>
              <a:defRPr sz="800" b="1">
                <a:solidFill>
                  <a:srgbClr val="696768"/>
                </a:solidFill>
                <a:latin typeface="Aptos"/>
              </a:defRPr>
            </a:pPr>
            <a:r>
              <a:t>Benediktionale · NEUFASSUNG</a:t>
            </a:r>
          </a:p>
        </p:txBody>
      </p:sp>
    </p:spTree>
    <p:extLst>
      <p:ext uri="{BB962C8B-B14F-4D97-AF65-F5344CB8AC3E}">
        <p14:creationId xmlns:p14="http://schemas.microsoft.com/office/powerpoint/2010/main" val="609358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AF9F7"/>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5D00AD-552F-4F22-A296-A4225FC91405}"/>
              </a:ext>
            </a:extLst>
          </p:cNvPr>
          <p:cNvSpPr>
            <a:spLocks noGrp="1"/>
          </p:cNvSpPr>
          <p:nvPr>
            <p:ph type="title"/>
          </p:nvPr>
        </p:nvSpPr>
        <p:spPr>
          <a:xfrm>
            <a:off x="1874519" y="347472"/>
            <a:ext cx="9372600" cy="685800"/>
          </a:xfrm>
          <a:noFill/>
          <a:ln>
            <a:noFill/>
          </a:ln>
        </p:spPr>
        <p:txBody>
          <a:bodyPr wrap="square"/>
          <a:lstStyle/>
          <a:p>
            <a:pPr algn="l">
              <a:defRPr sz="2800" b="1">
                <a:solidFill>
                  <a:srgbClr val="2B2A2B"/>
                </a:solidFill>
                <a:latin typeface="Aptos Display"/>
              </a:defRPr>
            </a:pPr>
            <a:r>
              <a:t>THEOLOGISCHE DIMENSION</a:t>
            </a:r>
          </a:p>
        </p:txBody>
      </p:sp>
      <p:sp>
        <p:nvSpPr>
          <p:cNvPr id="3" name="Inhaltsplatzhalter 2">
            <a:extLst>
              <a:ext uri="{FF2B5EF4-FFF2-40B4-BE49-F238E27FC236}">
                <a16:creationId xmlns:a16="http://schemas.microsoft.com/office/drawing/2014/main" id="{C502943A-7289-4A4F-98E3-C430C9AF9E45}"/>
              </a:ext>
            </a:extLst>
          </p:cNvPr>
          <p:cNvSpPr>
            <a:spLocks noGrp="1"/>
          </p:cNvSpPr>
          <p:nvPr>
            <p:ph idx="1"/>
          </p:nvPr>
        </p:nvSpPr>
        <p:spPr>
          <a:xfrm>
            <a:off x="914400" y="1600200"/>
            <a:ext cx="10332720" cy="4526280"/>
          </a:xfrm>
          <a:noFill/>
          <a:ln>
            <a:noFill/>
          </a:ln>
        </p:spPr>
        <p:txBody>
          <a:bodyPr wrap="square" lIns="73152" rIns="73152">
            <a:normAutofit fontScale="92500" lnSpcReduction="10000"/>
          </a:bodyPr>
          <a:lstStyle/>
          <a:p>
            <a:pPr marL="0" indent="0" algn="ctr">
              <a:lnSpc>
                <a:spcPct val="150000"/>
              </a:lnSpc>
              <a:spcAft>
                <a:spcPts val="1000"/>
              </a:spcAft>
              <a:buNone/>
              <a:defRPr sz="2200">
                <a:solidFill>
                  <a:srgbClr val="2B2A2B"/>
                </a:solidFill>
                <a:latin typeface="Aptos"/>
              </a:defRPr>
            </a:pPr>
            <a:r>
              <a:rPr lang="de-AT" sz="3200" b="1" u="sng" dirty="0"/>
              <a:t>Was bedeutet Segen?</a:t>
            </a:r>
          </a:p>
          <a:p>
            <a:pPr marL="0" indent="0">
              <a:lnSpc>
                <a:spcPct val="150000"/>
              </a:lnSpc>
              <a:spcAft>
                <a:spcPts val="1000"/>
              </a:spcAft>
              <a:buNone/>
              <a:defRPr sz="2200">
                <a:solidFill>
                  <a:srgbClr val="2B2A2B"/>
                </a:solidFill>
                <a:latin typeface="Aptos"/>
              </a:defRPr>
            </a:pPr>
            <a:r>
              <a:rPr lang="de-AT" b="1" dirty="0"/>
              <a:t>Theologisch:</a:t>
            </a:r>
          </a:p>
          <a:p>
            <a:pPr lvl="1">
              <a:lnSpc>
                <a:spcPct val="120000"/>
              </a:lnSpc>
              <a:spcAft>
                <a:spcPts val="1000"/>
              </a:spcAft>
              <a:defRPr sz="2200">
                <a:solidFill>
                  <a:srgbClr val="2B2A2B"/>
                </a:solidFill>
                <a:latin typeface="Aptos"/>
              </a:defRPr>
            </a:pPr>
            <a:r>
              <a:rPr lang="de-AT" dirty="0"/>
              <a:t>Beziehung Gott – Mensch</a:t>
            </a:r>
          </a:p>
          <a:p>
            <a:pPr lvl="1">
              <a:lnSpc>
                <a:spcPct val="120000"/>
              </a:lnSpc>
              <a:spcAft>
                <a:spcPts val="1000"/>
              </a:spcAft>
              <a:defRPr sz="2200">
                <a:solidFill>
                  <a:srgbClr val="2B2A2B"/>
                </a:solidFill>
                <a:latin typeface="Aptos"/>
              </a:defRPr>
            </a:pPr>
            <a:r>
              <a:rPr lang="de-AT" dirty="0"/>
              <a:t>Schutz und Verheißung</a:t>
            </a:r>
          </a:p>
          <a:p>
            <a:pPr marL="0" indent="0">
              <a:lnSpc>
                <a:spcPct val="150000"/>
              </a:lnSpc>
              <a:spcAft>
                <a:spcPts val="1000"/>
              </a:spcAft>
              <a:buNone/>
              <a:defRPr sz="2200">
                <a:solidFill>
                  <a:srgbClr val="2B2A2B"/>
                </a:solidFill>
                <a:latin typeface="Aptos"/>
              </a:defRPr>
            </a:pPr>
            <a:r>
              <a:rPr lang="de-AT" b="1" dirty="0"/>
              <a:t>Anthropologisch:</a:t>
            </a:r>
          </a:p>
          <a:p>
            <a:pPr lvl="1">
              <a:lnSpc>
                <a:spcPct val="120000"/>
              </a:lnSpc>
              <a:spcAft>
                <a:spcPts val="1000"/>
              </a:spcAft>
              <a:defRPr sz="2200">
                <a:solidFill>
                  <a:srgbClr val="2B2A2B"/>
                </a:solidFill>
                <a:latin typeface="Aptos"/>
              </a:defRPr>
            </a:pPr>
            <a:r>
              <a:rPr lang="de-AT" dirty="0"/>
              <a:t>Bedürfnis nach Bestärkung</a:t>
            </a:r>
          </a:p>
          <a:p>
            <a:pPr lvl="1">
              <a:lnSpc>
                <a:spcPct val="120000"/>
              </a:lnSpc>
              <a:spcAft>
                <a:spcPts val="1000"/>
              </a:spcAft>
              <a:defRPr sz="2200">
                <a:solidFill>
                  <a:srgbClr val="2B2A2B"/>
                </a:solidFill>
                <a:latin typeface="Aptos"/>
              </a:defRPr>
            </a:pPr>
            <a:r>
              <a:rPr lang="de-AT" dirty="0"/>
              <a:t>Orientierung im Leben</a:t>
            </a:r>
          </a:p>
          <a:p>
            <a:pPr marL="0" indent="0">
              <a:lnSpc>
                <a:spcPct val="150000"/>
              </a:lnSpc>
              <a:spcAft>
                <a:spcPts val="1000"/>
              </a:spcAft>
              <a:buNone/>
              <a:defRPr sz="2200">
                <a:solidFill>
                  <a:srgbClr val="2B2A2B"/>
                </a:solidFill>
                <a:latin typeface="Aptos"/>
              </a:defRPr>
            </a:pPr>
            <a:endParaRPr lang="de-AT" dirty="0"/>
          </a:p>
        </p:txBody>
      </p:sp>
      <p:pic>
        <p:nvPicPr>
          <p:cNvPr id="4" name="Grafik 3">
            <a:extLst>
              <a:ext uri="{FF2B5EF4-FFF2-40B4-BE49-F238E27FC236}">
                <a16:creationId xmlns:a16="http://schemas.microsoft.com/office/drawing/2014/main" id="{41660D01-54B0-44BB-AE42-9348C9C9859C}"/>
              </a:ext>
            </a:extLst>
          </p:cNvPr>
          <p:cNvPicPr>
            <a:picLocks noChangeAspect="1"/>
          </p:cNvPicPr>
          <p:nvPr/>
        </p:nvPicPr>
        <p:blipFill>
          <a:blip r:embed="rId3"/>
          <a:stretch>
            <a:fillRect/>
          </a:stretch>
        </p:blipFill>
        <p:spPr>
          <a:xfrm>
            <a:off x="228600" y="164592"/>
            <a:ext cx="1572768" cy="768096"/>
          </a:xfrm>
          <a:prstGeom prst="rect">
            <a:avLst/>
          </a:prstGeom>
        </p:spPr>
      </p:pic>
      <p:sp>
        <p:nvSpPr>
          <p:cNvPr id="23" name="Rectangle 22"/>
          <p:cNvSpPr/>
          <p:nvPr/>
        </p:nvSpPr>
        <p:spPr>
          <a:xfrm>
            <a:off x="1874519" y="1069848"/>
            <a:ext cx="713232" cy="50292"/>
          </a:xfrm>
          <a:prstGeom prst="rect">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2633472" y="1056132"/>
            <a:ext cx="82296" cy="82296"/>
          </a:xfrm>
          <a:prstGeom prst="ellipse">
            <a:avLst/>
          </a:prstGeom>
          <a:solidFill>
            <a:srgbClr val="EB2D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1874519" y="6556248"/>
            <a:ext cx="9555480" cy="10972"/>
          </a:xfrm>
          <a:prstGeom prst="rect">
            <a:avLst/>
          </a:prstGeom>
          <a:solidFill>
            <a:srgbClr val="DCDA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1874519" y="6583680"/>
            <a:ext cx="5943600" cy="201168"/>
          </a:xfrm>
          <a:prstGeom prst="rect">
            <a:avLst/>
          </a:prstGeom>
          <a:noFill/>
        </p:spPr>
        <p:txBody>
          <a:bodyPr wrap="none">
            <a:spAutoFit/>
          </a:bodyPr>
          <a:lstStyle/>
          <a:p>
            <a:pPr>
              <a:defRPr sz="800">
                <a:solidFill>
                  <a:srgbClr val="696768"/>
                </a:solidFill>
                <a:latin typeface="Aptos"/>
              </a:defRPr>
            </a:pPr>
            <a:r>
              <a:t>Vom Wort zum Segen  ·  Auf dem Weg zu einem neuen Benediktionale</a:t>
            </a:r>
          </a:p>
        </p:txBody>
      </p:sp>
      <p:sp>
        <p:nvSpPr>
          <p:cNvPr id="27" name="TextBox 26"/>
          <p:cNvSpPr txBox="1"/>
          <p:nvPr/>
        </p:nvSpPr>
        <p:spPr>
          <a:xfrm>
            <a:off x="10986345" y="6565392"/>
            <a:ext cx="306495" cy="230832"/>
          </a:xfrm>
          <a:prstGeom prst="rect">
            <a:avLst/>
          </a:prstGeom>
          <a:noFill/>
        </p:spPr>
        <p:txBody>
          <a:bodyPr wrap="none">
            <a:spAutoFit/>
          </a:bodyPr>
          <a:lstStyle/>
          <a:p>
            <a:pPr algn="r">
              <a:defRPr sz="900" b="1">
                <a:solidFill>
                  <a:srgbClr val="2B2A2B"/>
                </a:solidFill>
                <a:latin typeface="Aptos"/>
              </a:defRPr>
            </a:pPr>
            <a:r>
              <a:rPr lang="de-DE" dirty="0"/>
              <a:t>07</a:t>
            </a:r>
            <a:endParaRPr dirty="0"/>
          </a:p>
        </p:txBody>
      </p:sp>
      <p:sp>
        <p:nvSpPr>
          <p:cNvPr id="28" name="TextBox 27"/>
          <p:cNvSpPr txBox="1"/>
          <p:nvPr/>
        </p:nvSpPr>
        <p:spPr>
          <a:xfrm>
            <a:off x="1874519" y="1225296"/>
            <a:ext cx="4572000" cy="201168"/>
          </a:xfrm>
          <a:prstGeom prst="rect">
            <a:avLst/>
          </a:prstGeom>
          <a:noFill/>
        </p:spPr>
        <p:txBody>
          <a:bodyPr wrap="none">
            <a:spAutoFit/>
          </a:bodyPr>
          <a:lstStyle/>
          <a:p>
            <a:pPr>
              <a:defRPr sz="800" b="1">
                <a:solidFill>
                  <a:srgbClr val="696768"/>
                </a:solidFill>
                <a:latin typeface="Aptos"/>
              </a:defRPr>
            </a:pPr>
            <a:r>
              <a:t>Benediktionale · NEUFASSUNG</a:t>
            </a:r>
          </a:p>
        </p:txBody>
      </p:sp>
    </p:spTree>
    <p:extLst>
      <p:ext uri="{BB962C8B-B14F-4D97-AF65-F5344CB8AC3E}">
        <p14:creationId xmlns:p14="http://schemas.microsoft.com/office/powerpoint/2010/main" val="2869751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F9F7"/>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5D00AD-552F-4F22-A296-A4225FC91405}"/>
              </a:ext>
            </a:extLst>
          </p:cNvPr>
          <p:cNvSpPr>
            <a:spLocks noGrp="1"/>
          </p:cNvSpPr>
          <p:nvPr>
            <p:ph type="title"/>
          </p:nvPr>
        </p:nvSpPr>
        <p:spPr>
          <a:xfrm>
            <a:off x="1874519" y="347472"/>
            <a:ext cx="9372600" cy="685800"/>
          </a:xfrm>
          <a:noFill/>
          <a:ln>
            <a:noFill/>
          </a:ln>
        </p:spPr>
        <p:txBody>
          <a:bodyPr wrap="square"/>
          <a:lstStyle/>
          <a:p>
            <a:pPr algn="l">
              <a:defRPr sz="2800" b="1">
                <a:solidFill>
                  <a:srgbClr val="2B2A2B"/>
                </a:solidFill>
                <a:latin typeface="Aptos Display"/>
              </a:defRPr>
            </a:pPr>
            <a:r>
              <a:t>WARUM EINE NEUFASSUNG?</a:t>
            </a:r>
          </a:p>
        </p:txBody>
      </p:sp>
      <p:sp>
        <p:nvSpPr>
          <p:cNvPr id="3" name="Inhaltsplatzhalter 2">
            <a:extLst>
              <a:ext uri="{FF2B5EF4-FFF2-40B4-BE49-F238E27FC236}">
                <a16:creationId xmlns:a16="http://schemas.microsoft.com/office/drawing/2014/main" id="{C502943A-7289-4A4F-98E3-C430C9AF9E45}"/>
              </a:ext>
            </a:extLst>
          </p:cNvPr>
          <p:cNvSpPr>
            <a:spLocks noGrp="1"/>
          </p:cNvSpPr>
          <p:nvPr>
            <p:ph idx="1"/>
          </p:nvPr>
        </p:nvSpPr>
        <p:spPr>
          <a:xfrm>
            <a:off x="914400" y="1600200"/>
            <a:ext cx="10332720" cy="4526280"/>
          </a:xfrm>
          <a:noFill/>
          <a:ln>
            <a:noFill/>
          </a:ln>
        </p:spPr>
        <p:txBody>
          <a:bodyPr wrap="square" lIns="73152" rIns="73152">
            <a:normAutofit/>
          </a:bodyPr>
          <a:lstStyle/>
          <a:p>
            <a:pPr marL="0" indent="0">
              <a:lnSpc>
                <a:spcPct val="150000"/>
              </a:lnSpc>
              <a:spcAft>
                <a:spcPts val="1000"/>
              </a:spcAft>
              <a:buNone/>
              <a:defRPr sz="2200">
                <a:solidFill>
                  <a:srgbClr val="2B2A2B"/>
                </a:solidFill>
                <a:latin typeface="Aptos"/>
              </a:defRPr>
            </a:pPr>
            <a:r>
              <a:rPr lang="de-AT" sz="3200" b="1" u="sng" dirty="0"/>
              <a:t>Neue Herausforderungen</a:t>
            </a:r>
          </a:p>
          <a:p>
            <a:pPr lvl="1">
              <a:lnSpc>
                <a:spcPct val="150000"/>
              </a:lnSpc>
              <a:spcAft>
                <a:spcPts val="1000"/>
              </a:spcAft>
              <a:defRPr sz="2200">
                <a:solidFill>
                  <a:srgbClr val="2B2A2B"/>
                </a:solidFill>
                <a:latin typeface="Aptos"/>
              </a:defRPr>
            </a:pPr>
            <a:r>
              <a:rPr lang="de-AT" sz="2800" dirty="0"/>
              <a:t>Verändertes Sprachempfinden</a:t>
            </a:r>
          </a:p>
          <a:p>
            <a:pPr lvl="1">
              <a:lnSpc>
                <a:spcPct val="150000"/>
              </a:lnSpc>
              <a:spcAft>
                <a:spcPts val="1000"/>
              </a:spcAft>
              <a:defRPr sz="2200">
                <a:solidFill>
                  <a:srgbClr val="2B2A2B"/>
                </a:solidFill>
                <a:latin typeface="Aptos"/>
              </a:defRPr>
            </a:pPr>
            <a:r>
              <a:rPr lang="de-AT" sz="2800" dirty="0"/>
              <a:t>Wunsch nach klarerer Struktur</a:t>
            </a:r>
          </a:p>
          <a:p>
            <a:pPr lvl="1">
              <a:lnSpc>
                <a:spcPct val="150000"/>
              </a:lnSpc>
              <a:spcAft>
                <a:spcPts val="1000"/>
              </a:spcAft>
              <a:defRPr sz="2200">
                <a:solidFill>
                  <a:srgbClr val="2B2A2B"/>
                </a:solidFill>
                <a:latin typeface="Aptos"/>
              </a:defRPr>
            </a:pPr>
            <a:r>
              <a:rPr lang="de-AT" sz="2800" dirty="0"/>
              <a:t>Wachsende pastorale Anforderungen</a:t>
            </a:r>
          </a:p>
          <a:p>
            <a:pPr marL="0" indent="0">
              <a:lnSpc>
                <a:spcPct val="150000"/>
              </a:lnSpc>
              <a:spcAft>
                <a:spcPts val="1000"/>
              </a:spcAft>
              <a:buNone/>
              <a:defRPr sz="2200">
                <a:solidFill>
                  <a:srgbClr val="2B2A2B"/>
                </a:solidFill>
                <a:latin typeface="Aptos"/>
              </a:defRPr>
            </a:pPr>
            <a:endParaRPr lang="de-AT" sz="3200" b="1" u="sng" dirty="0"/>
          </a:p>
        </p:txBody>
      </p:sp>
      <p:pic>
        <p:nvPicPr>
          <p:cNvPr id="4" name="Grafik 3">
            <a:extLst>
              <a:ext uri="{FF2B5EF4-FFF2-40B4-BE49-F238E27FC236}">
                <a16:creationId xmlns:a16="http://schemas.microsoft.com/office/drawing/2014/main" id="{41660D01-54B0-44BB-AE42-9348C9C9859C}"/>
              </a:ext>
            </a:extLst>
          </p:cNvPr>
          <p:cNvPicPr>
            <a:picLocks noChangeAspect="1"/>
          </p:cNvPicPr>
          <p:nvPr/>
        </p:nvPicPr>
        <p:blipFill>
          <a:blip r:embed="rId3"/>
          <a:stretch>
            <a:fillRect/>
          </a:stretch>
        </p:blipFill>
        <p:spPr>
          <a:xfrm>
            <a:off x="228600" y="164592"/>
            <a:ext cx="1572768" cy="768096"/>
          </a:xfrm>
          <a:prstGeom prst="rect">
            <a:avLst/>
          </a:prstGeom>
        </p:spPr>
      </p:pic>
      <p:sp>
        <p:nvSpPr>
          <p:cNvPr id="19" name="Rectangle 18"/>
          <p:cNvSpPr/>
          <p:nvPr/>
        </p:nvSpPr>
        <p:spPr>
          <a:xfrm>
            <a:off x="1874519" y="1069848"/>
            <a:ext cx="713232" cy="50292"/>
          </a:xfrm>
          <a:prstGeom prst="rect">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2633472" y="1056132"/>
            <a:ext cx="82296" cy="82296"/>
          </a:xfrm>
          <a:prstGeom prst="ellipse">
            <a:avLst/>
          </a:prstGeom>
          <a:solidFill>
            <a:srgbClr val="EB2D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1874519" y="6556248"/>
            <a:ext cx="9555480" cy="10972"/>
          </a:xfrm>
          <a:prstGeom prst="rect">
            <a:avLst/>
          </a:prstGeom>
          <a:solidFill>
            <a:srgbClr val="DCDA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1874519" y="6583680"/>
            <a:ext cx="5943600" cy="201168"/>
          </a:xfrm>
          <a:prstGeom prst="rect">
            <a:avLst/>
          </a:prstGeom>
          <a:noFill/>
        </p:spPr>
        <p:txBody>
          <a:bodyPr wrap="none">
            <a:spAutoFit/>
          </a:bodyPr>
          <a:lstStyle/>
          <a:p>
            <a:pPr>
              <a:defRPr sz="800">
                <a:solidFill>
                  <a:srgbClr val="696768"/>
                </a:solidFill>
                <a:latin typeface="Aptos"/>
              </a:defRPr>
            </a:pPr>
            <a:r>
              <a:t>Vom Wort zum Segen  ·  Auf dem Weg zu einem neuen Benediktionale</a:t>
            </a:r>
          </a:p>
        </p:txBody>
      </p:sp>
      <p:sp>
        <p:nvSpPr>
          <p:cNvPr id="23" name="TextBox 22"/>
          <p:cNvSpPr txBox="1"/>
          <p:nvPr/>
        </p:nvSpPr>
        <p:spPr>
          <a:xfrm>
            <a:off x="10986345" y="6565392"/>
            <a:ext cx="306495" cy="230832"/>
          </a:xfrm>
          <a:prstGeom prst="rect">
            <a:avLst/>
          </a:prstGeom>
          <a:noFill/>
        </p:spPr>
        <p:txBody>
          <a:bodyPr wrap="none">
            <a:spAutoFit/>
          </a:bodyPr>
          <a:lstStyle/>
          <a:p>
            <a:pPr algn="r">
              <a:defRPr sz="900" b="1">
                <a:solidFill>
                  <a:srgbClr val="2B2A2B"/>
                </a:solidFill>
                <a:latin typeface="Aptos"/>
              </a:defRPr>
            </a:pPr>
            <a:r>
              <a:rPr lang="de-DE" dirty="0"/>
              <a:t>08</a:t>
            </a:r>
            <a:endParaRPr dirty="0"/>
          </a:p>
        </p:txBody>
      </p:sp>
      <p:sp>
        <p:nvSpPr>
          <p:cNvPr id="24" name="TextBox 23"/>
          <p:cNvSpPr txBox="1"/>
          <p:nvPr/>
        </p:nvSpPr>
        <p:spPr>
          <a:xfrm>
            <a:off x="1874519" y="1225296"/>
            <a:ext cx="4572000" cy="201168"/>
          </a:xfrm>
          <a:prstGeom prst="rect">
            <a:avLst/>
          </a:prstGeom>
          <a:noFill/>
        </p:spPr>
        <p:txBody>
          <a:bodyPr wrap="none">
            <a:spAutoFit/>
          </a:bodyPr>
          <a:lstStyle/>
          <a:p>
            <a:pPr>
              <a:defRPr sz="800" b="1">
                <a:solidFill>
                  <a:srgbClr val="696768"/>
                </a:solidFill>
                <a:latin typeface="Aptos"/>
              </a:defRPr>
            </a:pPr>
            <a:r>
              <a:t>Benediktionale · NEUFASSUNG</a:t>
            </a:r>
          </a:p>
        </p:txBody>
      </p:sp>
    </p:spTree>
    <p:extLst>
      <p:ext uri="{BB962C8B-B14F-4D97-AF65-F5344CB8AC3E}">
        <p14:creationId xmlns:p14="http://schemas.microsoft.com/office/powerpoint/2010/main" val="3574090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AF9F7"/>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5D00AD-552F-4F22-A296-A4225FC91405}"/>
              </a:ext>
            </a:extLst>
          </p:cNvPr>
          <p:cNvSpPr>
            <a:spLocks noGrp="1"/>
          </p:cNvSpPr>
          <p:nvPr>
            <p:ph type="title"/>
          </p:nvPr>
        </p:nvSpPr>
        <p:spPr>
          <a:xfrm>
            <a:off x="1874519" y="347472"/>
            <a:ext cx="9372600" cy="685800"/>
          </a:xfrm>
          <a:noFill/>
          <a:ln>
            <a:noFill/>
          </a:ln>
        </p:spPr>
        <p:txBody>
          <a:bodyPr wrap="square"/>
          <a:lstStyle/>
          <a:p>
            <a:pPr algn="l">
              <a:defRPr sz="2800" b="1">
                <a:solidFill>
                  <a:srgbClr val="2B2A2B"/>
                </a:solidFill>
                <a:latin typeface="Aptos Display"/>
              </a:defRPr>
            </a:pPr>
            <a:r>
              <a:t>NEUE DYNAMIK SEIT 2019</a:t>
            </a:r>
          </a:p>
        </p:txBody>
      </p:sp>
      <p:sp>
        <p:nvSpPr>
          <p:cNvPr id="3" name="Inhaltsplatzhalter 2">
            <a:extLst>
              <a:ext uri="{FF2B5EF4-FFF2-40B4-BE49-F238E27FC236}">
                <a16:creationId xmlns:a16="http://schemas.microsoft.com/office/drawing/2014/main" id="{C502943A-7289-4A4F-98E3-C430C9AF9E45}"/>
              </a:ext>
            </a:extLst>
          </p:cNvPr>
          <p:cNvSpPr>
            <a:spLocks noGrp="1"/>
          </p:cNvSpPr>
          <p:nvPr>
            <p:ph idx="1"/>
          </p:nvPr>
        </p:nvSpPr>
        <p:spPr>
          <a:xfrm>
            <a:off x="914400" y="1600200"/>
            <a:ext cx="10332720" cy="4526280"/>
          </a:xfrm>
          <a:noFill/>
          <a:ln>
            <a:noFill/>
          </a:ln>
        </p:spPr>
        <p:txBody>
          <a:bodyPr wrap="square" lIns="73152" rIns="73152">
            <a:normAutofit/>
          </a:bodyPr>
          <a:lstStyle/>
          <a:p>
            <a:pPr>
              <a:lnSpc>
                <a:spcPct val="150000"/>
              </a:lnSpc>
              <a:spcAft>
                <a:spcPts val="1000"/>
              </a:spcAft>
              <a:defRPr sz="2200">
                <a:solidFill>
                  <a:srgbClr val="2B2A2B"/>
                </a:solidFill>
                <a:latin typeface="Aptos"/>
              </a:defRPr>
            </a:pPr>
            <a:r>
              <a:rPr lang="de-AT" sz="3200" dirty="0"/>
              <a:t>Wiederaufnahme durch die Konferenz Liturgie der Kirche im deutschen Sprachgebiet (KLD)</a:t>
            </a:r>
          </a:p>
          <a:p>
            <a:pPr>
              <a:lnSpc>
                <a:spcPct val="150000"/>
              </a:lnSpc>
              <a:spcAft>
                <a:spcPts val="1000"/>
              </a:spcAft>
              <a:defRPr sz="2200">
                <a:solidFill>
                  <a:srgbClr val="2B2A2B"/>
                </a:solidFill>
                <a:latin typeface="Aptos"/>
              </a:defRPr>
            </a:pPr>
            <a:r>
              <a:rPr lang="de-AT" sz="3200" dirty="0"/>
              <a:t>Gespräch in Rom 2023</a:t>
            </a:r>
          </a:p>
          <a:p>
            <a:pPr>
              <a:lnSpc>
                <a:spcPct val="150000"/>
              </a:lnSpc>
              <a:spcAft>
                <a:spcPts val="1000"/>
              </a:spcAft>
              <a:defRPr sz="2200">
                <a:solidFill>
                  <a:srgbClr val="2B2A2B"/>
                </a:solidFill>
                <a:latin typeface="Aptos"/>
              </a:defRPr>
            </a:pPr>
            <a:r>
              <a:rPr lang="de-AT" sz="3200" dirty="0"/>
              <a:t>Konstruktive Offenheit</a:t>
            </a:r>
          </a:p>
          <a:p>
            <a:pPr marL="0" indent="0">
              <a:lnSpc>
                <a:spcPct val="150000"/>
              </a:lnSpc>
              <a:spcAft>
                <a:spcPts val="1000"/>
              </a:spcAft>
              <a:buNone/>
              <a:defRPr sz="2200">
                <a:solidFill>
                  <a:srgbClr val="2B2A2B"/>
                </a:solidFill>
                <a:latin typeface="Aptos"/>
              </a:defRPr>
            </a:pPr>
            <a:endParaRPr lang="de-AT" sz="3200" b="1" u="sng" dirty="0"/>
          </a:p>
        </p:txBody>
      </p:sp>
      <p:pic>
        <p:nvPicPr>
          <p:cNvPr id="4" name="Grafik 3">
            <a:extLst>
              <a:ext uri="{FF2B5EF4-FFF2-40B4-BE49-F238E27FC236}">
                <a16:creationId xmlns:a16="http://schemas.microsoft.com/office/drawing/2014/main" id="{41660D01-54B0-44BB-AE42-9348C9C9859C}"/>
              </a:ext>
            </a:extLst>
          </p:cNvPr>
          <p:cNvPicPr>
            <a:picLocks noChangeAspect="1"/>
          </p:cNvPicPr>
          <p:nvPr/>
        </p:nvPicPr>
        <p:blipFill>
          <a:blip r:embed="rId3"/>
          <a:stretch>
            <a:fillRect/>
          </a:stretch>
        </p:blipFill>
        <p:spPr>
          <a:xfrm>
            <a:off x="228600" y="164592"/>
            <a:ext cx="1572768" cy="768096"/>
          </a:xfrm>
          <a:prstGeom prst="rect">
            <a:avLst/>
          </a:prstGeom>
        </p:spPr>
      </p:pic>
      <p:sp>
        <p:nvSpPr>
          <p:cNvPr id="15" name="Rectangle 14"/>
          <p:cNvSpPr/>
          <p:nvPr/>
        </p:nvSpPr>
        <p:spPr>
          <a:xfrm>
            <a:off x="1874519" y="1069848"/>
            <a:ext cx="713232" cy="50292"/>
          </a:xfrm>
          <a:prstGeom prst="rect">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2633472" y="1056132"/>
            <a:ext cx="82296" cy="82296"/>
          </a:xfrm>
          <a:prstGeom prst="ellipse">
            <a:avLst/>
          </a:prstGeom>
          <a:solidFill>
            <a:srgbClr val="EB2D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1874519" y="6556248"/>
            <a:ext cx="9555480" cy="10972"/>
          </a:xfrm>
          <a:prstGeom prst="rect">
            <a:avLst/>
          </a:prstGeom>
          <a:solidFill>
            <a:srgbClr val="DCDA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1874519" y="6583680"/>
            <a:ext cx="5943600" cy="201168"/>
          </a:xfrm>
          <a:prstGeom prst="rect">
            <a:avLst/>
          </a:prstGeom>
          <a:noFill/>
        </p:spPr>
        <p:txBody>
          <a:bodyPr wrap="none">
            <a:spAutoFit/>
          </a:bodyPr>
          <a:lstStyle/>
          <a:p>
            <a:pPr>
              <a:defRPr sz="800">
                <a:solidFill>
                  <a:srgbClr val="696768"/>
                </a:solidFill>
                <a:latin typeface="Aptos"/>
              </a:defRPr>
            </a:pPr>
            <a:r>
              <a:t>Vom Wort zum Segen  ·  Auf dem Weg zu einem neuen Benediktionale</a:t>
            </a:r>
          </a:p>
        </p:txBody>
      </p:sp>
      <p:sp>
        <p:nvSpPr>
          <p:cNvPr id="19" name="TextBox 18"/>
          <p:cNvSpPr txBox="1"/>
          <p:nvPr/>
        </p:nvSpPr>
        <p:spPr>
          <a:xfrm>
            <a:off x="10986345" y="6565392"/>
            <a:ext cx="306495" cy="230832"/>
          </a:xfrm>
          <a:prstGeom prst="rect">
            <a:avLst/>
          </a:prstGeom>
          <a:noFill/>
        </p:spPr>
        <p:txBody>
          <a:bodyPr wrap="none">
            <a:spAutoFit/>
          </a:bodyPr>
          <a:lstStyle/>
          <a:p>
            <a:pPr algn="r">
              <a:defRPr sz="900" b="1">
                <a:solidFill>
                  <a:srgbClr val="2B2A2B"/>
                </a:solidFill>
                <a:latin typeface="Aptos"/>
              </a:defRPr>
            </a:pPr>
            <a:r>
              <a:rPr lang="de-DE" dirty="0"/>
              <a:t>09</a:t>
            </a:r>
            <a:endParaRPr dirty="0"/>
          </a:p>
        </p:txBody>
      </p:sp>
      <p:sp>
        <p:nvSpPr>
          <p:cNvPr id="20" name="TextBox 19"/>
          <p:cNvSpPr txBox="1"/>
          <p:nvPr/>
        </p:nvSpPr>
        <p:spPr>
          <a:xfrm>
            <a:off x="1874519" y="1225296"/>
            <a:ext cx="4572000" cy="201168"/>
          </a:xfrm>
          <a:prstGeom prst="rect">
            <a:avLst/>
          </a:prstGeom>
          <a:noFill/>
        </p:spPr>
        <p:txBody>
          <a:bodyPr wrap="none">
            <a:spAutoFit/>
          </a:bodyPr>
          <a:lstStyle/>
          <a:p>
            <a:pPr>
              <a:defRPr sz="800" b="1">
                <a:solidFill>
                  <a:srgbClr val="696768"/>
                </a:solidFill>
                <a:latin typeface="Aptos"/>
              </a:defRPr>
            </a:pPr>
            <a:r>
              <a:t>Benediktionale · NEUFASSUNG</a:t>
            </a:r>
          </a:p>
        </p:txBody>
      </p:sp>
    </p:spTree>
    <p:extLst>
      <p:ext uri="{BB962C8B-B14F-4D97-AF65-F5344CB8AC3E}">
        <p14:creationId xmlns:p14="http://schemas.microsoft.com/office/powerpoint/2010/main" val="216955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AF9F7"/>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5D00AD-552F-4F22-A296-A4225FC91405}"/>
              </a:ext>
            </a:extLst>
          </p:cNvPr>
          <p:cNvSpPr>
            <a:spLocks noGrp="1"/>
          </p:cNvSpPr>
          <p:nvPr>
            <p:ph type="title"/>
          </p:nvPr>
        </p:nvSpPr>
        <p:spPr>
          <a:xfrm>
            <a:off x="1874519" y="347472"/>
            <a:ext cx="9372600" cy="685800"/>
          </a:xfrm>
          <a:noFill/>
          <a:ln>
            <a:noFill/>
          </a:ln>
        </p:spPr>
        <p:txBody>
          <a:bodyPr wrap="square"/>
          <a:lstStyle/>
          <a:p>
            <a:pPr algn="l">
              <a:defRPr sz="2800" b="1">
                <a:solidFill>
                  <a:srgbClr val="2B2A2B"/>
                </a:solidFill>
                <a:latin typeface="Aptos Display"/>
              </a:defRPr>
            </a:pPr>
            <a:r>
              <a:t>ZIELE DER NEUAUSGABE</a:t>
            </a:r>
          </a:p>
        </p:txBody>
      </p:sp>
      <p:sp>
        <p:nvSpPr>
          <p:cNvPr id="3" name="Inhaltsplatzhalter 2">
            <a:extLst>
              <a:ext uri="{FF2B5EF4-FFF2-40B4-BE49-F238E27FC236}">
                <a16:creationId xmlns:a16="http://schemas.microsoft.com/office/drawing/2014/main" id="{C502943A-7289-4A4F-98E3-C430C9AF9E45}"/>
              </a:ext>
            </a:extLst>
          </p:cNvPr>
          <p:cNvSpPr>
            <a:spLocks noGrp="1"/>
          </p:cNvSpPr>
          <p:nvPr>
            <p:ph idx="1"/>
          </p:nvPr>
        </p:nvSpPr>
        <p:spPr>
          <a:xfrm>
            <a:off x="914400" y="1600200"/>
            <a:ext cx="10332720" cy="4526280"/>
          </a:xfrm>
          <a:noFill/>
          <a:ln>
            <a:noFill/>
          </a:ln>
        </p:spPr>
        <p:txBody>
          <a:bodyPr wrap="square" lIns="73152" rIns="73152">
            <a:normAutofit/>
          </a:bodyPr>
          <a:lstStyle/>
          <a:p>
            <a:pPr>
              <a:lnSpc>
                <a:spcPct val="150000"/>
              </a:lnSpc>
              <a:spcAft>
                <a:spcPts val="1000"/>
              </a:spcAft>
              <a:defRPr sz="2200">
                <a:solidFill>
                  <a:srgbClr val="2B2A2B"/>
                </a:solidFill>
                <a:latin typeface="Aptos"/>
              </a:defRPr>
            </a:pPr>
            <a:r>
              <a:rPr lang="de-AT" sz="3200" dirty="0"/>
              <a:t>Rezeption der römischen Vorlage</a:t>
            </a:r>
          </a:p>
          <a:p>
            <a:pPr>
              <a:lnSpc>
                <a:spcPct val="150000"/>
              </a:lnSpc>
              <a:spcAft>
                <a:spcPts val="1000"/>
              </a:spcAft>
              <a:defRPr sz="2200">
                <a:solidFill>
                  <a:srgbClr val="2B2A2B"/>
                </a:solidFill>
                <a:latin typeface="Aptos"/>
              </a:defRPr>
            </a:pPr>
            <a:r>
              <a:rPr lang="de-AT" sz="3200" dirty="0"/>
              <a:t>Berücksichtigung des deutschen Sprachraums</a:t>
            </a:r>
          </a:p>
          <a:p>
            <a:pPr>
              <a:lnSpc>
                <a:spcPct val="150000"/>
              </a:lnSpc>
              <a:spcAft>
                <a:spcPts val="1000"/>
              </a:spcAft>
              <a:defRPr sz="2200">
                <a:solidFill>
                  <a:srgbClr val="2B2A2B"/>
                </a:solidFill>
                <a:latin typeface="Aptos"/>
              </a:defRPr>
            </a:pPr>
            <a:r>
              <a:rPr lang="de-AT" sz="3200" dirty="0"/>
              <a:t>Zeitgemäße Sprache</a:t>
            </a:r>
          </a:p>
          <a:p>
            <a:pPr>
              <a:lnSpc>
                <a:spcPct val="150000"/>
              </a:lnSpc>
              <a:spcAft>
                <a:spcPts val="1000"/>
              </a:spcAft>
              <a:defRPr sz="2200">
                <a:solidFill>
                  <a:srgbClr val="2B2A2B"/>
                </a:solidFill>
                <a:latin typeface="Aptos"/>
              </a:defRPr>
            </a:pPr>
            <a:r>
              <a:rPr lang="de-AT" sz="3200" dirty="0"/>
              <a:t>Pastorale Anschlussfähigkeit</a:t>
            </a:r>
          </a:p>
          <a:p>
            <a:pPr marL="0" indent="0">
              <a:lnSpc>
                <a:spcPct val="150000"/>
              </a:lnSpc>
              <a:spcAft>
                <a:spcPts val="1000"/>
              </a:spcAft>
              <a:buNone/>
              <a:defRPr sz="2200">
                <a:solidFill>
                  <a:srgbClr val="2B2A2B"/>
                </a:solidFill>
                <a:latin typeface="Aptos"/>
              </a:defRPr>
            </a:pPr>
            <a:endParaRPr lang="de-AT" sz="3200" b="1" u="sng" dirty="0"/>
          </a:p>
        </p:txBody>
      </p:sp>
      <p:pic>
        <p:nvPicPr>
          <p:cNvPr id="4" name="Grafik 3">
            <a:extLst>
              <a:ext uri="{FF2B5EF4-FFF2-40B4-BE49-F238E27FC236}">
                <a16:creationId xmlns:a16="http://schemas.microsoft.com/office/drawing/2014/main" id="{41660D01-54B0-44BB-AE42-9348C9C9859C}"/>
              </a:ext>
            </a:extLst>
          </p:cNvPr>
          <p:cNvPicPr>
            <a:picLocks noChangeAspect="1"/>
          </p:cNvPicPr>
          <p:nvPr/>
        </p:nvPicPr>
        <p:blipFill>
          <a:blip r:embed="rId3"/>
          <a:stretch>
            <a:fillRect/>
          </a:stretch>
        </p:blipFill>
        <p:spPr>
          <a:xfrm>
            <a:off x="228600" y="164592"/>
            <a:ext cx="1572768" cy="768096"/>
          </a:xfrm>
          <a:prstGeom prst="rect">
            <a:avLst/>
          </a:prstGeom>
        </p:spPr>
      </p:pic>
      <p:sp>
        <p:nvSpPr>
          <p:cNvPr id="19" name="Rectangle 18"/>
          <p:cNvSpPr/>
          <p:nvPr/>
        </p:nvSpPr>
        <p:spPr>
          <a:xfrm>
            <a:off x="1874519" y="1069848"/>
            <a:ext cx="713232" cy="50292"/>
          </a:xfrm>
          <a:prstGeom prst="rect">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2633472" y="1056132"/>
            <a:ext cx="82296" cy="82296"/>
          </a:xfrm>
          <a:prstGeom prst="ellipse">
            <a:avLst/>
          </a:prstGeom>
          <a:solidFill>
            <a:srgbClr val="EB2D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1874519" y="6556248"/>
            <a:ext cx="9555480" cy="10972"/>
          </a:xfrm>
          <a:prstGeom prst="rect">
            <a:avLst/>
          </a:prstGeom>
          <a:solidFill>
            <a:srgbClr val="DCDA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1874519" y="6583680"/>
            <a:ext cx="5943600" cy="201168"/>
          </a:xfrm>
          <a:prstGeom prst="rect">
            <a:avLst/>
          </a:prstGeom>
          <a:noFill/>
        </p:spPr>
        <p:txBody>
          <a:bodyPr wrap="none">
            <a:spAutoFit/>
          </a:bodyPr>
          <a:lstStyle/>
          <a:p>
            <a:pPr>
              <a:defRPr sz="800">
                <a:solidFill>
                  <a:srgbClr val="696768"/>
                </a:solidFill>
                <a:latin typeface="Aptos"/>
              </a:defRPr>
            </a:pPr>
            <a:r>
              <a:t>Vom Wort zum Segen  ·  Auf dem Weg zu einem neuen Benediktionale</a:t>
            </a:r>
          </a:p>
        </p:txBody>
      </p:sp>
      <p:sp>
        <p:nvSpPr>
          <p:cNvPr id="23" name="TextBox 22"/>
          <p:cNvSpPr txBox="1"/>
          <p:nvPr/>
        </p:nvSpPr>
        <p:spPr>
          <a:xfrm>
            <a:off x="10986345" y="6565392"/>
            <a:ext cx="306495" cy="230832"/>
          </a:xfrm>
          <a:prstGeom prst="rect">
            <a:avLst/>
          </a:prstGeom>
          <a:noFill/>
        </p:spPr>
        <p:txBody>
          <a:bodyPr wrap="none">
            <a:spAutoFit/>
          </a:bodyPr>
          <a:lstStyle/>
          <a:p>
            <a:pPr algn="r">
              <a:defRPr sz="900" b="1">
                <a:solidFill>
                  <a:srgbClr val="2B2A2B"/>
                </a:solidFill>
                <a:latin typeface="Aptos"/>
              </a:defRPr>
            </a:pPr>
            <a:r>
              <a:rPr dirty="0"/>
              <a:t>1</a:t>
            </a:r>
            <a:r>
              <a:rPr lang="de-DE" dirty="0"/>
              <a:t>0</a:t>
            </a:r>
            <a:endParaRPr dirty="0"/>
          </a:p>
        </p:txBody>
      </p:sp>
      <p:sp>
        <p:nvSpPr>
          <p:cNvPr id="24" name="TextBox 23"/>
          <p:cNvSpPr txBox="1"/>
          <p:nvPr/>
        </p:nvSpPr>
        <p:spPr>
          <a:xfrm>
            <a:off x="1874519" y="1225296"/>
            <a:ext cx="4572000" cy="201168"/>
          </a:xfrm>
          <a:prstGeom prst="rect">
            <a:avLst/>
          </a:prstGeom>
          <a:noFill/>
        </p:spPr>
        <p:txBody>
          <a:bodyPr wrap="none">
            <a:spAutoFit/>
          </a:bodyPr>
          <a:lstStyle/>
          <a:p>
            <a:pPr>
              <a:defRPr sz="800" b="1">
                <a:solidFill>
                  <a:srgbClr val="696768"/>
                </a:solidFill>
                <a:latin typeface="Aptos"/>
              </a:defRPr>
            </a:pPr>
            <a:r>
              <a:t>Benediktionale · NEUFASSUNG</a:t>
            </a:r>
          </a:p>
        </p:txBody>
      </p:sp>
    </p:spTree>
    <p:extLst>
      <p:ext uri="{BB962C8B-B14F-4D97-AF65-F5344CB8AC3E}">
        <p14:creationId xmlns:p14="http://schemas.microsoft.com/office/powerpoint/2010/main" val="3866518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AF9F7"/>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5D00AD-552F-4F22-A296-A4225FC91405}"/>
              </a:ext>
            </a:extLst>
          </p:cNvPr>
          <p:cNvSpPr>
            <a:spLocks noGrp="1"/>
          </p:cNvSpPr>
          <p:nvPr>
            <p:ph type="title"/>
          </p:nvPr>
        </p:nvSpPr>
        <p:spPr>
          <a:xfrm>
            <a:off x="1874519" y="347472"/>
            <a:ext cx="9372600" cy="685800"/>
          </a:xfrm>
          <a:noFill/>
          <a:ln>
            <a:noFill/>
          </a:ln>
        </p:spPr>
        <p:txBody>
          <a:bodyPr wrap="square"/>
          <a:lstStyle/>
          <a:p>
            <a:pPr algn="l">
              <a:defRPr sz="2800" b="1">
                <a:solidFill>
                  <a:srgbClr val="2B2A2B"/>
                </a:solidFill>
                <a:latin typeface="Aptos Display"/>
              </a:defRPr>
            </a:pPr>
            <a:r>
              <a:t>1. PROJEKTPHASE  (Jan. bis Dez. 2024)</a:t>
            </a:r>
            <a:endParaRPr lang="de-AT" b="1" i="1" dirty="0"/>
          </a:p>
        </p:txBody>
      </p:sp>
      <p:sp>
        <p:nvSpPr>
          <p:cNvPr id="3" name="Inhaltsplatzhalter 2">
            <a:extLst>
              <a:ext uri="{FF2B5EF4-FFF2-40B4-BE49-F238E27FC236}">
                <a16:creationId xmlns:a16="http://schemas.microsoft.com/office/drawing/2014/main" id="{C502943A-7289-4A4F-98E3-C430C9AF9E45}"/>
              </a:ext>
            </a:extLst>
          </p:cNvPr>
          <p:cNvSpPr>
            <a:spLocks noGrp="1"/>
          </p:cNvSpPr>
          <p:nvPr>
            <p:ph idx="1"/>
          </p:nvPr>
        </p:nvSpPr>
        <p:spPr>
          <a:xfrm>
            <a:off x="2880360" y="1691640"/>
            <a:ext cx="8229600" cy="4297680"/>
          </a:xfrm>
          <a:noFill/>
          <a:ln>
            <a:noFill/>
          </a:ln>
        </p:spPr>
        <p:txBody>
          <a:bodyPr wrap="square" lIns="73152" rIns="73152">
            <a:normAutofit fontScale="70000" lnSpcReduction="20000"/>
          </a:bodyPr>
          <a:lstStyle/>
          <a:p>
            <a:pPr>
              <a:lnSpc>
                <a:spcPct val="160000"/>
              </a:lnSpc>
              <a:spcAft>
                <a:spcPts val="1000"/>
              </a:spcAft>
              <a:defRPr sz="2000">
                <a:solidFill>
                  <a:srgbClr val="2B2A2B"/>
                </a:solidFill>
                <a:latin typeface="Aptos"/>
              </a:defRPr>
            </a:pPr>
            <a:r>
              <a:rPr lang="de-AT" sz="4200" dirty="0"/>
              <a:t>Inhaltliche Grundlagen</a:t>
            </a:r>
          </a:p>
          <a:p>
            <a:pPr>
              <a:lnSpc>
                <a:spcPct val="160000"/>
              </a:lnSpc>
              <a:spcAft>
                <a:spcPts val="1000"/>
              </a:spcAft>
              <a:defRPr sz="2000">
                <a:solidFill>
                  <a:srgbClr val="2B2A2B"/>
                </a:solidFill>
                <a:latin typeface="Aptos"/>
              </a:defRPr>
            </a:pPr>
            <a:r>
              <a:rPr lang="de-AT" sz="4200" dirty="0"/>
              <a:t>Kirchliche Abstimmung</a:t>
            </a:r>
          </a:p>
          <a:p>
            <a:pPr>
              <a:lnSpc>
                <a:spcPct val="160000"/>
              </a:lnSpc>
              <a:spcAft>
                <a:spcPts val="1000"/>
              </a:spcAft>
              <a:defRPr sz="2000">
                <a:solidFill>
                  <a:srgbClr val="2B2A2B"/>
                </a:solidFill>
                <a:latin typeface="Aptos"/>
              </a:defRPr>
            </a:pPr>
            <a:r>
              <a:rPr lang="de-AT" sz="4200" dirty="0"/>
              <a:t>Arbeitsstruktur des Projekts</a:t>
            </a:r>
          </a:p>
          <a:p>
            <a:pPr>
              <a:lnSpc>
                <a:spcPct val="160000"/>
              </a:lnSpc>
              <a:spcAft>
                <a:spcPts val="1000"/>
              </a:spcAft>
              <a:defRPr sz="2000">
                <a:solidFill>
                  <a:srgbClr val="2B2A2B"/>
                </a:solidFill>
                <a:latin typeface="Aptos"/>
              </a:defRPr>
            </a:pPr>
            <a:r>
              <a:rPr lang="de-AT" sz="4200" dirty="0"/>
              <a:t>Organisation und Infrastruktur</a:t>
            </a:r>
          </a:p>
          <a:p>
            <a:pPr>
              <a:lnSpc>
                <a:spcPct val="160000"/>
              </a:lnSpc>
              <a:spcAft>
                <a:spcPts val="1000"/>
              </a:spcAft>
              <a:defRPr sz="2000">
                <a:solidFill>
                  <a:srgbClr val="2B2A2B"/>
                </a:solidFill>
                <a:latin typeface="Aptos"/>
              </a:defRPr>
            </a:pPr>
            <a:r>
              <a:rPr lang="de-AT" sz="4200" dirty="0"/>
              <a:t>Finanzierung und nächste Projektphasen </a:t>
            </a:r>
          </a:p>
        </p:txBody>
      </p:sp>
      <p:pic>
        <p:nvPicPr>
          <p:cNvPr id="4" name="Grafik 3">
            <a:extLst>
              <a:ext uri="{FF2B5EF4-FFF2-40B4-BE49-F238E27FC236}">
                <a16:creationId xmlns:a16="http://schemas.microsoft.com/office/drawing/2014/main" id="{41660D01-54B0-44BB-AE42-9348C9C9859C}"/>
              </a:ext>
            </a:extLst>
          </p:cNvPr>
          <p:cNvPicPr>
            <a:picLocks noChangeAspect="1"/>
          </p:cNvPicPr>
          <p:nvPr/>
        </p:nvPicPr>
        <p:blipFill>
          <a:blip r:embed="rId3"/>
          <a:stretch>
            <a:fillRect/>
          </a:stretch>
        </p:blipFill>
        <p:spPr>
          <a:xfrm>
            <a:off x="228600" y="164592"/>
            <a:ext cx="1572768" cy="768096"/>
          </a:xfrm>
          <a:prstGeom prst="rect">
            <a:avLst/>
          </a:prstGeom>
        </p:spPr>
      </p:pic>
      <p:sp>
        <p:nvSpPr>
          <p:cNvPr id="15" name="Rectangle 14"/>
          <p:cNvSpPr/>
          <p:nvPr/>
        </p:nvSpPr>
        <p:spPr>
          <a:xfrm>
            <a:off x="1874519" y="1069848"/>
            <a:ext cx="713232" cy="50292"/>
          </a:xfrm>
          <a:prstGeom prst="rect">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2633472" y="1056132"/>
            <a:ext cx="82296" cy="82296"/>
          </a:xfrm>
          <a:prstGeom prst="ellipse">
            <a:avLst/>
          </a:prstGeom>
          <a:solidFill>
            <a:srgbClr val="EB2D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914400" y="1828800"/>
            <a:ext cx="1234440" cy="1234440"/>
          </a:xfrm>
          <a:prstGeom prst="ellipse">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3800" b="1">
                <a:solidFill>
                  <a:srgbClr val="2B2A2B"/>
                </a:solidFill>
                <a:latin typeface="Aptos Display"/>
              </a:defRPr>
            </a:pPr>
            <a:r>
              <a:t>1</a:t>
            </a:r>
          </a:p>
        </p:txBody>
      </p:sp>
      <p:sp>
        <p:nvSpPr>
          <p:cNvPr id="18" name="TextBox 17"/>
          <p:cNvSpPr txBox="1"/>
          <p:nvPr/>
        </p:nvSpPr>
        <p:spPr>
          <a:xfrm>
            <a:off x="841248" y="3154680"/>
            <a:ext cx="1417320" cy="548640"/>
          </a:xfrm>
          <a:prstGeom prst="rect">
            <a:avLst/>
          </a:prstGeom>
          <a:noFill/>
        </p:spPr>
        <p:txBody>
          <a:bodyPr wrap="none">
            <a:spAutoFit/>
          </a:bodyPr>
          <a:lstStyle/>
          <a:p>
            <a:pPr algn="ctr">
              <a:defRPr sz="1000" b="1">
                <a:solidFill>
                  <a:srgbClr val="696768"/>
                </a:solidFill>
                <a:latin typeface="Aptos"/>
              </a:defRPr>
            </a:pPr>
            <a:r>
              <a:t>PROJEKT-</a:t>
            </a:r>
            <a:br/>
            <a:r>
              <a:t>PHASE</a:t>
            </a:r>
          </a:p>
        </p:txBody>
      </p:sp>
      <p:sp>
        <p:nvSpPr>
          <p:cNvPr id="19" name="Rectangle 18"/>
          <p:cNvSpPr/>
          <p:nvPr/>
        </p:nvSpPr>
        <p:spPr>
          <a:xfrm>
            <a:off x="1874519" y="6556248"/>
            <a:ext cx="9555480" cy="10972"/>
          </a:xfrm>
          <a:prstGeom prst="rect">
            <a:avLst/>
          </a:prstGeom>
          <a:solidFill>
            <a:srgbClr val="DCDA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1874519" y="6583680"/>
            <a:ext cx="5943600" cy="201168"/>
          </a:xfrm>
          <a:prstGeom prst="rect">
            <a:avLst/>
          </a:prstGeom>
          <a:noFill/>
        </p:spPr>
        <p:txBody>
          <a:bodyPr wrap="none">
            <a:spAutoFit/>
          </a:bodyPr>
          <a:lstStyle/>
          <a:p>
            <a:pPr>
              <a:defRPr sz="800">
                <a:solidFill>
                  <a:srgbClr val="696768"/>
                </a:solidFill>
                <a:latin typeface="Aptos"/>
              </a:defRPr>
            </a:pPr>
            <a:r>
              <a:t>Vom Wort zum Segen  ·  Auf dem Weg zu einem neuen Benediktionale</a:t>
            </a:r>
          </a:p>
        </p:txBody>
      </p:sp>
      <p:sp>
        <p:nvSpPr>
          <p:cNvPr id="21" name="TextBox 20"/>
          <p:cNvSpPr txBox="1"/>
          <p:nvPr/>
        </p:nvSpPr>
        <p:spPr>
          <a:xfrm>
            <a:off x="10986345" y="6565392"/>
            <a:ext cx="306495" cy="230832"/>
          </a:xfrm>
          <a:prstGeom prst="rect">
            <a:avLst/>
          </a:prstGeom>
          <a:noFill/>
        </p:spPr>
        <p:txBody>
          <a:bodyPr wrap="none">
            <a:spAutoFit/>
          </a:bodyPr>
          <a:lstStyle/>
          <a:p>
            <a:pPr algn="r">
              <a:defRPr sz="900" b="1">
                <a:solidFill>
                  <a:srgbClr val="2B2A2B"/>
                </a:solidFill>
                <a:latin typeface="Aptos"/>
              </a:defRPr>
            </a:pPr>
            <a:r>
              <a:rPr dirty="0"/>
              <a:t>1</a:t>
            </a:r>
            <a:r>
              <a:rPr lang="de-DE" dirty="0"/>
              <a:t>1</a:t>
            </a:r>
            <a:endParaRPr dirty="0"/>
          </a:p>
        </p:txBody>
      </p:sp>
    </p:spTree>
    <p:extLst>
      <p:ext uri="{BB962C8B-B14F-4D97-AF65-F5344CB8AC3E}">
        <p14:creationId xmlns:p14="http://schemas.microsoft.com/office/powerpoint/2010/main" val="3373443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AF9F7"/>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5D00AD-552F-4F22-A296-A4225FC91405}"/>
              </a:ext>
            </a:extLst>
          </p:cNvPr>
          <p:cNvSpPr>
            <a:spLocks noGrp="1"/>
          </p:cNvSpPr>
          <p:nvPr>
            <p:ph type="title"/>
          </p:nvPr>
        </p:nvSpPr>
        <p:spPr>
          <a:xfrm>
            <a:off x="1874519" y="347472"/>
            <a:ext cx="9372600" cy="685800"/>
          </a:xfrm>
          <a:noFill/>
          <a:ln>
            <a:noFill/>
          </a:ln>
        </p:spPr>
        <p:txBody>
          <a:bodyPr wrap="square"/>
          <a:lstStyle/>
          <a:p>
            <a:pPr algn="l">
              <a:defRPr sz="2800" b="1">
                <a:solidFill>
                  <a:srgbClr val="2B2A2B"/>
                </a:solidFill>
                <a:latin typeface="Aptos Display"/>
              </a:defRPr>
            </a:pPr>
            <a:r>
              <a:t>2. PROJEKTPHASE  (2025 –2027)</a:t>
            </a:r>
          </a:p>
        </p:txBody>
      </p:sp>
      <p:sp>
        <p:nvSpPr>
          <p:cNvPr id="3" name="Inhaltsplatzhalter 2">
            <a:extLst>
              <a:ext uri="{FF2B5EF4-FFF2-40B4-BE49-F238E27FC236}">
                <a16:creationId xmlns:a16="http://schemas.microsoft.com/office/drawing/2014/main" id="{C502943A-7289-4A4F-98E3-C430C9AF9E45}"/>
              </a:ext>
            </a:extLst>
          </p:cNvPr>
          <p:cNvSpPr>
            <a:spLocks noGrp="1"/>
          </p:cNvSpPr>
          <p:nvPr>
            <p:ph idx="1"/>
          </p:nvPr>
        </p:nvSpPr>
        <p:spPr>
          <a:xfrm>
            <a:off x="2880360" y="1691640"/>
            <a:ext cx="8229600" cy="4297680"/>
          </a:xfrm>
          <a:noFill/>
          <a:ln>
            <a:noFill/>
          </a:ln>
        </p:spPr>
        <p:txBody>
          <a:bodyPr wrap="square" lIns="73152" rIns="73152">
            <a:normAutofit/>
          </a:bodyPr>
          <a:lstStyle/>
          <a:p>
            <a:pPr>
              <a:lnSpc>
                <a:spcPct val="160000"/>
              </a:lnSpc>
              <a:spcAft>
                <a:spcPts val="1000"/>
              </a:spcAft>
              <a:defRPr sz="2000">
                <a:solidFill>
                  <a:srgbClr val="2B2A2B"/>
                </a:solidFill>
                <a:latin typeface="Aptos"/>
              </a:defRPr>
            </a:pPr>
            <a:r>
              <a:rPr lang="de-AT" dirty="0"/>
              <a:t>Erstellung der Vorlagen</a:t>
            </a:r>
          </a:p>
          <a:p>
            <a:pPr>
              <a:lnSpc>
                <a:spcPct val="160000"/>
              </a:lnSpc>
              <a:spcAft>
                <a:spcPts val="1000"/>
              </a:spcAft>
              <a:defRPr sz="2000">
                <a:solidFill>
                  <a:srgbClr val="2B2A2B"/>
                </a:solidFill>
                <a:latin typeface="Aptos"/>
              </a:defRPr>
            </a:pPr>
            <a:r>
              <a:rPr lang="de-AT" dirty="0"/>
              <a:t>Erprobung</a:t>
            </a:r>
          </a:p>
          <a:p>
            <a:pPr>
              <a:lnSpc>
                <a:spcPct val="160000"/>
              </a:lnSpc>
              <a:spcAft>
                <a:spcPts val="1000"/>
              </a:spcAft>
              <a:defRPr sz="2000">
                <a:solidFill>
                  <a:srgbClr val="2B2A2B"/>
                </a:solidFill>
                <a:latin typeface="Aptos"/>
              </a:defRPr>
            </a:pPr>
            <a:r>
              <a:rPr lang="de-AT" dirty="0"/>
              <a:t>redaktionelle Weiterarbeit</a:t>
            </a:r>
            <a:endParaRPr lang="de-AT" sz="4200" dirty="0"/>
          </a:p>
        </p:txBody>
      </p:sp>
      <p:pic>
        <p:nvPicPr>
          <p:cNvPr id="4" name="Grafik 3">
            <a:extLst>
              <a:ext uri="{FF2B5EF4-FFF2-40B4-BE49-F238E27FC236}">
                <a16:creationId xmlns:a16="http://schemas.microsoft.com/office/drawing/2014/main" id="{41660D01-54B0-44BB-AE42-9348C9C9859C}"/>
              </a:ext>
            </a:extLst>
          </p:cNvPr>
          <p:cNvPicPr>
            <a:picLocks noChangeAspect="1"/>
          </p:cNvPicPr>
          <p:nvPr/>
        </p:nvPicPr>
        <p:blipFill>
          <a:blip r:embed="rId3"/>
          <a:stretch>
            <a:fillRect/>
          </a:stretch>
        </p:blipFill>
        <p:spPr>
          <a:xfrm>
            <a:off x="228600" y="164592"/>
            <a:ext cx="1572768" cy="768096"/>
          </a:xfrm>
          <a:prstGeom prst="rect">
            <a:avLst/>
          </a:prstGeom>
        </p:spPr>
      </p:pic>
      <p:sp>
        <p:nvSpPr>
          <p:cNvPr id="5" name="Rectangle 4"/>
          <p:cNvSpPr/>
          <p:nvPr/>
        </p:nvSpPr>
        <p:spPr>
          <a:xfrm>
            <a:off x="1874519" y="1069848"/>
            <a:ext cx="713232" cy="50292"/>
          </a:xfrm>
          <a:prstGeom prst="rect">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2633472" y="1056132"/>
            <a:ext cx="82296" cy="82296"/>
          </a:xfrm>
          <a:prstGeom prst="ellipse">
            <a:avLst/>
          </a:prstGeom>
          <a:solidFill>
            <a:srgbClr val="EB2D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914400" y="1828800"/>
            <a:ext cx="1234440" cy="1234440"/>
          </a:xfrm>
          <a:prstGeom prst="ellipse">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3800" b="1">
                <a:solidFill>
                  <a:srgbClr val="2B2A2B"/>
                </a:solidFill>
                <a:latin typeface="Aptos Display"/>
              </a:defRPr>
            </a:pPr>
            <a:r>
              <a:t>2</a:t>
            </a:r>
          </a:p>
        </p:txBody>
      </p:sp>
      <p:sp>
        <p:nvSpPr>
          <p:cNvPr id="8" name="TextBox 7"/>
          <p:cNvSpPr txBox="1"/>
          <p:nvPr/>
        </p:nvSpPr>
        <p:spPr>
          <a:xfrm>
            <a:off x="841248" y="3154680"/>
            <a:ext cx="1417320" cy="548640"/>
          </a:xfrm>
          <a:prstGeom prst="rect">
            <a:avLst/>
          </a:prstGeom>
          <a:noFill/>
        </p:spPr>
        <p:txBody>
          <a:bodyPr wrap="none">
            <a:spAutoFit/>
          </a:bodyPr>
          <a:lstStyle/>
          <a:p>
            <a:pPr algn="ctr">
              <a:defRPr sz="1000" b="1">
                <a:solidFill>
                  <a:srgbClr val="696768"/>
                </a:solidFill>
                <a:latin typeface="Aptos"/>
              </a:defRPr>
            </a:pPr>
            <a:r>
              <a:t>PROJEKT-</a:t>
            </a:r>
            <a:br/>
            <a:r>
              <a:t>PHASE</a:t>
            </a:r>
          </a:p>
        </p:txBody>
      </p:sp>
      <p:sp>
        <p:nvSpPr>
          <p:cNvPr id="9" name="Rectangle 8"/>
          <p:cNvSpPr/>
          <p:nvPr/>
        </p:nvSpPr>
        <p:spPr>
          <a:xfrm>
            <a:off x="1874519" y="6556248"/>
            <a:ext cx="9555480" cy="10972"/>
          </a:xfrm>
          <a:prstGeom prst="rect">
            <a:avLst/>
          </a:prstGeom>
          <a:solidFill>
            <a:srgbClr val="DCDA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874519" y="6583680"/>
            <a:ext cx="5943600" cy="201168"/>
          </a:xfrm>
          <a:prstGeom prst="rect">
            <a:avLst/>
          </a:prstGeom>
          <a:noFill/>
        </p:spPr>
        <p:txBody>
          <a:bodyPr wrap="none">
            <a:spAutoFit/>
          </a:bodyPr>
          <a:lstStyle/>
          <a:p>
            <a:pPr>
              <a:defRPr sz="800">
                <a:solidFill>
                  <a:srgbClr val="696768"/>
                </a:solidFill>
                <a:latin typeface="Aptos"/>
              </a:defRPr>
            </a:pPr>
            <a:r>
              <a:t>Vom Wort zum Segen  ·  Auf dem Weg zu einem neuen Benediktionale</a:t>
            </a:r>
          </a:p>
        </p:txBody>
      </p:sp>
      <p:sp>
        <p:nvSpPr>
          <p:cNvPr id="11" name="TextBox 10"/>
          <p:cNvSpPr txBox="1"/>
          <p:nvPr/>
        </p:nvSpPr>
        <p:spPr>
          <a:xfrm>
            <a:off x="10986345" y="6565392"/>
            <a:ext cx="306495" cy="230832"/>
          </a:xfrm>
          <a:prstGeom prst="rect">
            <a:avLst/>
          </a:prstGeom>
          <a:noFill/>
        </p:spPr>
        <p:txBody>
          <a:bodyPr wrap="none">
            <a:spAutoFit/>
          </a:bodyPr>
          <a:lstStyle/>
          <a:p>
            <a:pPr algn="r">
              <a:defRPr sz="900" b="1">
                <a:solidFill>
                  <a:srgbClr val="2B2A2B"/>
                </a:solidFill>
                <a:latin typeface="Aptos"/>
              </a:defRPr>
            </a:pPr>
            <a:r>
              <a:rPr dirty="0"/>
              <a:t>1</a:t>
            </a:r>
            <a:r>
              <a:rPr lang="de-DE" dirty="0"/>
              <a:t>2</a:t>
            </a:r>
            <a:endParaRPr dirty="0"/>
          </a:p>
        </p:txBody>
      </p:sp>
    </p:spTree>
    <p:extLst>
      <p:ext uri="{BB962C8B-B14F-4D97-AF65-F5344CB8AC3E}">
        <p14:creationId xmlns:p14="http://schemas.microsoft.com/office/powerpoint/2010/main" val="535475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AF9F7"/>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5D00AD-552F-4F22-A296-A4225FC91405}"/>
              </a:ext>
            </a:extLst>
          </p:cNvPr>
          <p:cNvSpPr>
            <a:spLocks noGrp="1"/>
          </p:cNvSpPr>
          <p:nvPr>
            <p:ph type="title"/>
          </p:nvPr>
        </p:nvSpPr>
        <p:spPr>
          <a:xfrm>
            <a:off x="1874519" y="347472"/>
            <a:ext cx="9372600" cy="685800"/>
          </a:xfrm>
          <a:noFill/>
          <a:ln>
            <a:noFill/>
          </a:ln>
        </p:spPr>
        <p:txBody>
          <a:bodyPr wrap="square"/>
          <a:lstStyle/>
          <a:p>
            <a:pPr algn="l">
              <a:defRPr sz="2800" b="1">
                <a:solidFill>
                  <a:srgbClr val="2B2A2B"/>
                </a:solidFill>
                <a:latin typeface="Aptos Display"/>
              </a:defRPr>
            </a:pPr>
            <a:r>
              <a:t>3. PROJEKTPHASE  (2028)</a:t>
            </a:r>
          </a:p>
        </p:txBody>
      </p:sp>
      <p:sp>
        <p:nvSpPr>
          <p:cNvPr id="3" name="Inhaltsplatzhalter 2">
            <a:extLst>
              <a:ext uri="{FF2B5EF4-FFF2-40B4-BE49-F238E27FC236}">
                <a16:creationId xmlns:a16="http://schemas.microsoft.com/office/drawing/2014/main" id="{C502943A-7289-4A4F-98E3-C430C9AF9E45}"/>
              </a:ext>
            </a:extLst>
          </p:cNvPr>
          <p:cNvSpPr>
            <a:spLocks noGrp="1"/>
          </p:cNvSpPr>
          <p:nvPr>
            <p:ph idx="1"/>
          </p:nvPr>
        </p:nvSpPr>
        <p:spPr>
          <a:xfrm>
            <a:off x="2880360" y="1691640"/>
            <a:ext cx="8229600" cy="4297680"/>
          </a:xfrm>
          <a:noFill/>
          <a:ln>
            <a:noFill/>
          </a:ln>
        </p:spPr>
        <p:txBody>
          <a:bodyPr wrap="square" lIns="73152" rIns="73152">
            <a:normAutofit/>
          </a:bodyPr>
          <a:lstStyle/>
          <a:p>
            <a:pPr>
              <a:lnSpc>
                <a:spcPct val="160000"/>
              </a:lnSpc>
              <a:spcAft>
                <a:spcPts val="1000"/>
              </a:spcAft>
              <a:defRPr sz="2000">
                <a:solidFill>
                  <a:srgbClr val="2B2A2B"/>
                </a:solidFill>
                <a:latin typeface="Aptos"/>
              </a:defRPr>
            </a:pPr>
            <a:endParaRPr lang="de-AT" dirty="0"/>
          </a:p>
          <a:p>
            <a:pPr>
              <a:lnSpc>
                <a:spcPct val="160000"/>
              </a:lnSpc>
              <a:spcAft>
                <a:spcPts val="1000"/>
              </a:spcAft>
              <a:defRPr sz="2000">
                <a:solidFill>
                  <a:srgbClr val="2B2A2B"/>
                </a:solidFill>
                <a:latin typeface="Aptos"/>
              </a:defRPr>
            </a:pPr>
            <a:r>
              <a:rPr lang="de-AT" dirty="0"/>
              <a:t>Erstellung des Grundmanuskripts für das Buch bis zur Vorlage im Dikasterium</a:t>
            </a:r>
          </a:p>
        </p:txBody>
      </p:sp>
      <p:pic>
        <p:nvPicPr>
          <p:cNvPr id="4" name="Grafik 3">
            <a:extLst>
              <a:ext uri="{FF2B5EF4-FFF2-40B4-BE49-F238E27FC236}">
                <a16:creationId xmlns:a16="http://schemas.microsoft.com/office/drawing/2014/main" id="{41660D01-54B0-44BB-AE42-9348C9C9859C}"/>
              </a:ext>
            </a:extLst>
          </p:cNvPr>
          <p:cNvPicPr>
            <a:picLocks noChangeAspect="1"/>
          </p:cNvPicPr>
          <p:nvPr/>
        </p:nvPicPr>
        <p:blipFill>
          <a:blip r:embed="rId3"/>
          <a:stretch>
            <a:fillRect/>
          </a:stretch>
        </p:blipFill>
        <p:spPr>
          <a:xfrm>
            <a:off x="228600" y="164592"/>
            <a:ext cx="1572768" cy="768096"/>
          </a:xfrm>
          <a:prstGeom prst="rect">
            <a:avLst/>
          </a:prstGeom>
        </p:spPr>
      </p:pic>
      <p:sp>
        <p:nvSpPr>
          <p:cNvPr id="5" name="Rectangle 4"/>
          <p:cNvSpPr/>
          <p:nvPr/>
        </p:nvSpPr>
        <p:spPr>
          <a:xfrm>
            <a:off x="1874519" y="1069848"/>
            <a:ext cx="713232" cy="50292"/>
          </a:xfrm>
          <a:prstGeom prst="rect">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2633472" y="1056132"/>
            <a:ext cx="82296" cy="82296"/>
          </a:xfrm>
          <a:prstGeom prst="ellipse">
            <a:avLst/>
          </a:prstGeom>
          <a:solidFill>
            <a:srgbClr val="EB2D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914400" y="1828800"/>
            <a:ext cx="1234440" cy="1234440"/>
          </a:xfrm>
          <a:prstGeom prst="ellipse">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3800" b="1">
                <a:solidFill>
                  <a:srgbClr val="2B2A2B"/>
                </a:solidFill>
                <a:latin typeface="Aptos Display"/>
              </a:defRPr>
            </a:pPr>
            <a:r>
              <a:t>3</a:t>
            </a:r>
          </a:p>
        </p:txBody>
      </p:sp>
      <p:sp>
        <p:nvSpPr>
          <p:cNvPr id="8" name="TextBox 7"/>
          <p:cNvSpPr txBox="1"/>
          <p:nvPr/>
        </p:nvSpPr>
        <p:spPr>
          <a:xfrm>
            <a:off x="841248" y="3154680"/>
            <a:ext cx="1417320" cy="548640"/>
          </a:xfrm>
          <a:prstGeom prst="rect">
            <a:avLst/>
          </a:prstGeom>
          <a:noFill/>
        </p:spPr>
        <p:txBody>
          <a:bodyPr wrap="none">
            <a:spAutoFit/>
          </a:bodyPr>
          <a:lstStyle/>
          <a:p>
            <a:pPr algn="ctr">
              <a:defRPr sz="1000" b="1">
                <a:solidFill>
                  <a:srgbClr val="696768"/>
                </a:solidFill>
                <a:latin typeface="Aptos"/>
              </a:defRPr>
            </a:pPr>
            <a:r>
              <a:t>PROJEKT-</a:t>
            </a:r>
            <a:br/>
            <a:r>
              <a:t>PHASE</a:t>
            </a:r>
          </a:p>
        </p:txBody>
      </p:sp>
      <p:sp>
        <p:nvSpPr>
          <p:cNvPr id="9" name="Rectangle 8"/>
          <p:cNvSpPr/>
          <p:nvPr/>
        </p:nvSpPr>
        <p:spPr>
          <a:xfrm>
            <a:off x="1874519" y="6556248"/>
            <a:ext cx="9555480" cy="10972"/>
          </a:xfrm>
          <a:prstGeom prst="rect">
            <a:avLst/>
          </a:prstGeom>
          <a:solidFill>
            <a:srgbClr val="DCDA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874519" y="6583680"/>
            <a:ext cx="5943600" cy="201168"/>
          </a:xfrm>
          <a:prstGeom prst="rect">
            <a:avLst/>
          </a:prstGeom>
          <a:noFill/>
        </p:spPr>
        <p:txBody>
          <a:bodyPr wrap="none">
            <a:spAutoFit/>
          </a:bodyPr>
          <a:lstStyle/>
          <a:p>
            <a:pPr>
              <a:defRPr sz="800">
                <a:solidFill>
                  <a:srgbClr val="696768"/>
                </a:solidFill>
                <a:latin typeface="Aptos"/>
              </a:defRPr>
            </a:pPr>
            <a:r>
              <a:t>Vom Wort zum Segen  ·  Auf dem Weg zu einem neuen Benediktionale</a:t>
            </a:r>
          </a:p>
        </p:txBody>
      </p:sp>
      <p:sp>
        <p:nvSpPr>
          <p:cNvPr id="11" name="TextBox 10"/>
          <p:cNvSpPr txBox="1"/>
          <p:nvPr/>
        </p:nvSpPr>
        <p:spPr>
          <a:xfrm>
            <a:off x="10986345" y="6565392"/>
            <a:ext cx="306495" cy="230832"/>
          </a:xfrm>
          <a:prstGeom prst="rect">
            <a:avLst/>
          </a:prstGeom>
          <a:noFill/>
        </p:spPr>
        <p:txBody>
          <a:bodyPr wrap="none">
            <a:spAutoFit/>
          </a:bodyPr>
          <a:lstStyle/>
          <a:p>
            <a:pPr algn="r">
              <a:defRPr sz="900" b="1">
                <a:solidFill>
                  <a:srgbClr val="2B2A2B"/>
                </a:solidFill>
                <a:latin typeface="Aptos"/>
              </a:defRPr>
            </a:pPr>
            <a:r>
              <a:rPr dirty="0"/>
              <a:t>1</a:t>
            </a:r>
            <a:r>
              <a:rPr lang="de-DE" dirty="0"/>
              <a:t>3</a:t>
            </a:r>
            <a:endParaRPr dirty="0"/>
          </a:p>
        </p:txBody>
      </p:sp>
    </p:spTree>
    <p:extLst>
      <p:ext uri="{BB962C8B-B14F-4D97-AF65-F5344CB8AC3E}">
        <p14:creationId xmlns:p14="http://schemas.microsoft.com/office/powerpoint/2010/main" val="23512599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AF9F7"/>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5D00AD-552F-4F22-A296-A4225FC91405}"/>
              </a:ext>
            </a:extLst>
          </p:cNvPr>
          <p:cNvSpPr>
            <a:spLocks noGrp="1"/>
          </p:cNvSpPr>
          <p:nvPr>
            <p:ph type="title"/>
          </p:nvPr>
        </p:nvSpPr>
        <p:spPr>
          <a:xfrm>
            <a:off x="1874519" y="347472"/>
            <a:ext cx="9372600" cy="685800"/>
          </a:xfrm>
          <a:noFill/>
          <a:ln>
            <a:noFill/>
          </a:ln>
        </p:spPr>
        <p:txBody>
          <a:bodyPr wrap="square"/>
          <a:lstStyle/>
          <a:p>
            <a:pPr algn="l">
              <a:defRPr sz="2800" b="1">
                <a:solidFill>
                  <a:srgbClr val="2B2A2B"/>
                </a:solidFill>
                <a:latin typeface="Aptos Display"/>
              </a:defRPr>
            </a:pPr>
            <a:r>
              <a:t>4. PROJEKTPHASE  (2029)</a:t>
            </a:r>
          </a:p>
        </p:txBody>
      </p:sp>
      <p:sp>
        <p:nvSpPr>
          <p:cNvPr id="3" name="Inhaltsplatzhalter 2">
            <a:extLst>
              <a:ext uri="{FF2B5EF4-FFF2-40B4-BE49-F238E27FC236}">
                <a16:creationId xmlns:a16="http://schemas.microsoft.com/office/drawing/2014/main" id="{C502943A-7289-4A4F-98E3-C430C9AF9E45}"/>
              </a:ext>
            </a:extLst>
          </p:cNvPr>
          <p:cNvSpPr>
            <a:spLocks noGrp="1"/>
          </p:cNvSpPr>
          <p:nvPr>
            <p:ph idx="1"/>
          </p:nvPr>
        </p:nvSpPr>
        <p:spPr>
          <a:xfrm>
            <a:off x="2880360" y="1691640"/>
            <a:ext cx="8229600" cy="4297680"/>
          </a:xfrm>
          <a:noFill/>
          <a:ln>
            <a:noFill/>
          </a:ln>
        </p:spPr>
        <p:txBody>
          <a:bodyPr wrap="square" lIns="73152" rIns="73152">
            <a:normAutofit/>
          </a:bodyPr>
          <a:lstStyle/>
          <a:p>
            <a:pPr>
              <a:lnSpc>
                <a:spcPct val="160000"/>
              </a:lnSpc>
              <a:spcAft>
                <a:spcPts val="1000"/>
              </a:spcAft>
              <a:defRPr sz="2000">
                <a:solidFill>
                  <a:srgbClr val="2B2A2B"/>
                </a:solidFill>
                <a:latin typeface="Aptos"/>
              </a:defRPr>
            </a:pPr>
            <a:endParaRPr lang="de-AT" dirty="0"/>
          </a:p>
          <a:p>
            <a:pPr>
              <a:lnSpc>
                <a:spcPct val="160000"/>
              </a:lnSpc>
              <a:spcAft>
                <a:spcPts val="1000"/>
              </a:spcAft>
              <a:defRPr sz="2000">
                <a:solidFill>
                  <a:srgbClr val="2B2A2B"/>
                </a:solidFill>
                <a:latin typeface="Aptos"/>
              </a:defRPr>
            </a:pPr>
            <a:r>
              <a:rPr lang="de-AT" dirty="0"/>
              <a:t>Büro „Liturgische Bücher“ (DLI): Layout, Korrekturgänge, Rechteeinholung und redaktionelle Bearbeitung bis zur Publikation (geplant: 2029)</a:t>
            </a:r>
          </a:p>
        </p:txBody>
      </p:sp>
      <p:pic>
        <p:nvPicPr>
          <p:cNvPr id="4" name="Grafik 3">
            <a:extLst>
              <a:ext uri="{FF2B5EF4-FFF2-40B4-BE49-F238E27FC236}">
                <a16:creationId xmlns:a16="http://schemas.microsoft.com/office/drawing/2014/main" id="{41660D01-54B0-44BB-AE42-9348C9C9859C}"/>
              </a:ext>
            </a:extLst>
          </p:cNvPr>
          <p:cNvPicPr>
            <a:picLocks noChangeAspect="1"/>
          </p:cNvPicPr>
          <p:nvPr/>
        </p:nvPicPr>
        <p:blipFill>
          <a:blip r:embed="rId3"/>
          <a:stretch>
            <a:fillRect/>
          </a:stretch>
        </p:blipFill>
        <p:spPr>
          <a:xfrm>
            <a:off x="228600" y="164592"/>
            <a:ext cx="1572768" cy="768096"/>
          </a:xfrm>
          <a:prstGeom prst="rect">
            <a:avLst/>
          </a:prstGeom>
        </p:spPr>
      </p:pic>
      <p:sp>
        <p:nvSpPr>
          <p:cNvPr id="5" name="Rectangle 4"/>
          <p:cNvSpPr/>
          <p:nvPr/>
        </p:nvSpPr>
        <p:spPr>
          <a:xfrm>
            <a:off x="1874519" y="1069848"/>
            <a:ext cx="713232" cy="50292"/>
          </a:xfrm>
          <a:prstGeom prst="rect">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2633472" y="1056132"/>
            <a:ext cx="82296" cy="82296"/>
          </a:xfrm>
          <a:prstGeom prst="ellipse">
            <a:avLst/>
          </a:prstGeom>
          <a:solidFill>
            <a:srgbClr val="EB2D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914400" y="1828800"/>
            <a:ext cx="1234440" cy="1234440"/>
          </a:xfrm>
          <a:prstGeom prst="ellipse">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3800" b="1">
                <a:solidFill>
                  <a:srgbClr val="2B2A2B"/>
                </a:solidFill>
                <a:latin typeface="Aptos Display"/>
              </a:defRPr>
            </a:pPr>
            <a:r>
              <a:t>4</a:t>
            </a:r>
          </a:p>
        </p:txBody>
      </p:sp>
      <p:sp>
        <p:nvSpPr>
          <p:cNvPr id="8" name="TextBox 7"/>
          <p:cNvSpPr txBox="1"/>
          <p:nvPr/>
        </p:nvSpPr>
        <p:spPr>
          <a:xfrm>
            <a:off x="841248" y="3154680"/>
            <a:ext cx="1417320" cy="548640"/>
          </a:xfrm>
          <a:prstGeom prst="rect">
            <a:avLst/>
          </a:prstGeom>
          <a:noFill/>
        </p:spPr>
        <p:txBody>
          <a:bodyPr wrap="none">
            <a:spAutoFit/>
          </a:bodyPr>
          <a:lstStyle/>
          <a:p>
            <a:pPr algn="ctr">
              <a:defRPr sz="1000" b="1">
                <a:solidFill>
                  <a:srgbClr val="696768"/>
                </a:solidFill>
                <a:latin typeface="Aptos"/>
              </a:defRPr>
            </a:pPr>
            <a:r>
              <a:t>PROJEKT-</a:t>
            </a:r>
            <a:br/>
            <a:r>
              <a:t>PHASE</a:t>
            </a:r>
          </a:p>
        </p:txBody>
      </p:sp>
      <p:sp>
        <p:nvSpPr>
          <p:cNvPr id="9" name="Rectangle 8"/>
          <p:cNvSpPr/>
          <p:nvPr/>
        </p:nvSpPr>
        <p:spPr>
          <a:xfrm>
            <a:off x="1874519" y="6556248"/>
            <a:ext cx="9555480" cy="10972"/>
          </a:xfrm>
          <a:prstGeom prst="rect">
            <a:avLst/>
          </a:prstGeom>
          <a:solidFill>
            <a:srgbClr val="DCDA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874519" y="6583680"/>
            <a:ext cx="5943600" cy="201168"/>
          </a:xfrm>
          <a:prstGeom prst="rect">
            <a:avLst/>
          </a:prstGeom>
          <a:noFill/>
        </p:spPr>
        <p:txBody>
          <a:bodyPr wrap="none">
            <a:spAutoFit/>
          </a:bodyPr>
          <a:lstStyle/>
          <a:p>
            <a:pPr>
              <a:defRPr sz="800">
                <a:solidFill>
                  <a:srgbClr val="696768"/>
                </a:solidFill>
                <a:latin typeface="Aptos"/>
              </a:defRPr>
            </a:pPr>
            <a:r>
              <a:t>Vom Wort zum Segen  ·  Auf dem Weg zu einem neuen Benediktionale</a:t>
            </a:r>
          </a:p>
        </p:txBody>
      </p:sp>
      <p:sp>
        <p:nvSpPr>
          <p:cNvPr id="11" name="TextBox 10"/>
          <p:cNvSpPr txBox="1"/>
          <p:nvPr/>
        </p:nvSpPr>
        <p:spPr>
          <a:xfrm>
            <a:off x="10986345" y="6565392"/>
            <a:ext cx="306495" cy="230832"/>
          </a:xfrm>
          <a:prstGeom prst="rect">
            <a:avLst/>
          </a:prstGeom>
          <a:noFill/>
        </p:spPr>
        <p:txBody>
          <a:bodyPr wrap="none">
            <a:spAutoFit/>
          </a:bodyPr>
          <a:lstStyle/>
          <a:p>
            <a:pPr algn="r">
              <a:defRPr sz="900" b="1">
                <a:solidFill>
                  <a:srgbClr val="2B2A2B"/>
                </a:solidFill>
                <a:latin typeface="Aptos"/>
              </a:defRPr>
            </a:pPr>
            <a:r>
              <a:rPr dirty="0"/>
              <a:t>1</a:t>
            </a:r>
            <a:r>
              <a:rPr lang="de-DE" dirty="0"/>
              <a:t>4</a:t>
            </a:r>
            <a:endParaRPr dirty="0"/>
          </a:p>
        </p:txBody>
      </p:sp>
    </p:spTree>
    <p:extLst>
      <p:ext uri="{BB962C8B-B14F-4D97-AF65-F5344CB8AC3E}">
        <p14:creationId xmlns:p14="http://schemas.microsoft.com/office/powerpoint/2010/main" val="42501921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AF9F7"/>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5D00AD-552F-4F22-A296-A4225FC91405}"/>
              </a:ext>
            </a:extLst>
          </p:cNvPr>
          <p:cNvSpPr>
            <a:spLocks noGrp="1"/>
          </p:cNvSpPr>
          <p:nvPr>
            <p:ph type="title"/>
          </p:nvPr>
        </p:nvSpPr>
        <p:spPr>
          <a:xfrm>
            <a:off x="1874519" y="347472"/>
            <a:ext cx="9372600" cy="685800"/>
          </a:xfrm>
          <a:noFill/>
          <a:ln>
            <a:noFill/>
          </a:ln>
        </p:spPr>
        <p:txBody>
          <a:bodyPr wrap="square"/>
          <a:lstStyle/>
          <a:p>
            <a:pPr algn="l">
              <a:defRPr sz="2800" b="1">
                <a:solidFill>
                  <a:srgbClr val="2B2A2B"/>
                </a:solidFill>
                <a:latin typeface="Aptos Display"/>
              </a:defRPr>
            </a:pPr>
            <a:r>
              <a:t>PFLICHENTENHEFT</a:t>
            </a:r>
            <a:endParaRPr lang="de-AT" sz="2800" b="1" i="1" dirty="0"/>
          </a:p>
        </p:txBody>
      </p:sp>
      <p:sp>
        <p:nvSpPr>
          <p:cNvPr id="3" name="Inhaltsplatzhalter 2">
            <a:extLst>
              <a:ext uri="{FF2B5EF4-FFF2-40B4-BE49-F238E27FC236}">
                <a16:creationId xmlns:a16="http://schemas.microsoft.com/office/drawing/2014/main" id="{C502943A-7289-4A4F-98E3-C430C9AF9E45}"/>
              </a:ext>
            </a:extLst>
          </p:cNvPr>
          <p:cNvSpPr>
            <a:spLocks noGrp="1"/>
          </p:cNvSpPr>
          <p:nvPr>
            <p:ph idx="1"/>
          </p:nvPr>
        </p:nvSpPr>
        <p:spPr>
          <a:xfrm>
            <a:off x="914400" y="1600200"/>
            <a:ext cx="10332720" cy="4526280"/>
          </a:xfrm>
          <a:noFill/>
          <a:ln>
            <a:noFill/>
          </a:ln>
        </p:spPr>
        <p:txBody>
          <a:bodyPr wrap="square" lIns="73152" rIns="73152">
            <a:normAutofit/>
          </a:bodyPr>
          <a:lstStyle/>
          <a:p>
            <a:pPr>
              <a:lnSpc>
                <a:spcPct val="160000"/>
              </a:lnSpc>
              <a:spcAft>
                <a:spcPts val="1000"/>
              </a:spcAft>
              <a:defRPr sz="2200">
                <a:solidFill>
                  <a:srgbClr val="2B2A2B"/>
                </a:solidFill>
                <a:latin typeface="Aptos"/>
              </a:defRPr>
            </a:pPr>
            <a:r>
              <a:rPr lang="de-AT" dirty="0"/>
              <a:t>Grundlage der Arbeit</a:t>
            </a:r>
          </a:p>
          <a:p>
            <a:pPr>
              <a:lnSpc>
                <a:spcPct val="160000"/>
              </a:lnSpc>
              <a:spcAft>
                <a:spcPts val="1000"/>
              </a:spcAft>
              <a:defRPr sz="2200">
                <a:solidFill>
                  <a:srgbClr val="2B2A2B"/>
                </a:solidFill>
                <a:latin typeface="Aptos"/>
              </a:defRPr>
            </a:pPr>
            <a:r>
              <a:rPr lang="de-AT" dirty="0"/>
              <a:t>Adressatenorientierung</a:t>
            </a:r>
          </a:p>
          <a:p>
            <a:pPr>
              <a:lnSpc>
                <a:spcPct val="160000"/>
              </a:lnSpc>
              <a:spcAft>
                <a:spcPts val="1000"/>
              </a:spcAft>
              <a:defRPr sz="2200">
                <a:solidFill>
                  <a:srgbClr val="2B2A2B"/>
                </a:solidFill>
                <a:latin typeface="Aptos"/>
              </a:defRPr>
            </a:pPr>
            <a:r>
              <a:rPr lang="de-AT" dirty="0"/>
              <a:t>Struktur der Segensfeiern</a:t>
            </a:r>
          </a:p>
          <a:p>
            <a:pPr>
              <a:lnSpc>
                <a:spcPct val="160000"/>
              </a:lnSpc>
              <a:spcAft>
                <a:spcPts val="1000"/>
              </a:spcAft>
              <a:defRPr sz="2200">
                <a:solidFill>
                  <a:srgbClr val="2B2A2B"/>
                </a:solidFill>
                <a:latin typeface="Aptos"/>
              </a:defRPr>
            </a:pPr>
            <a:r>
              <a:rPr lang="de-AT" dirty="0"/>
              <a:t>Gestaltung der Texte</a:t>
            </a:r>
          </a:p>
          <a:p>
            <a:pPr>
              <a:lnSpc>
                <a:spcPct val="160000"/>
              </a:lnSpc>
              <a:spcAft>
                <a:spcPts val="1000"/>
              </a:spcAft>
              <a:defRPr sz="2200">
                <a:solidFill>
                  <a:srgbClr val="2B2A2B"/>
                </a:solidFill>
                <a:latin typeface="Aptos"/>
              </a:defRPr>
            </a:pPr>
            <a:r>
              <a:rPr lang="de-AT" dirty="0"/>
              <a:t>Sprache und Zeichen</a:t>
            </a:r>
          </a:p>
        </p:txBody>
      </p:sp>
      <p:pic>
        <p:nvPicPr>
          <p:cNvPr id="4" name="Grafik 3">
            <a:extLst>
              <a:ext uri="{FF2B5EF4-FFF2-40B4-BE49-F238E27FC236}">
                <a16:creationId xmlns:a16="http://schemas.microsoft.com/office/drawing/2014/main" id="{41660D01-54B0-44BB-AE42-9348C9C9859C}"/>
              </a:ext>
            </a:extLst>
          </p:cNvPr>
          <p:cNvPicPr>
            <a:picLocks noChangeAspect="1"/>
          </p:cNvPicPr>
          <p:nvPr/>
        </p:nvPicPr>
        <p:blipFill>
          <a:blip r:embed="rId3"/>
          <a:stretch>
            <a:fillRect/>
          </a:stretch>
        </p:blipFill>
        <p:spPr>
          <a:xfrm>
            <a:off x="228600" y="164592"/>
            <a:ext cx="1572768" cy="768096"/>
          </a:xfrm>
          <a:prstGeom prst="rect">
            <a:avLst/>
          </a:prstGeom>
        </p:spPr>
      </p:pic>
      <p:sp>
        <p:nvSpPr>
          <p:cNvPr id="5" name="Rectangle 4"/>
          <p:cNvSpPr/>
          <p:nvPr/>
        </p:nvSpPr>
        <p:spPr>
          <a:xfrm>
            <a:off x="1874519" y="1069848"/>
            <a:ext cx="713232" cy="50292"/>
          </a:xfrm>
          <a:prstGeom prst="rect">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2633472" y="1056132"/>
            <a:ext cx="82296" cy="82296"/>
          </a:xfrm>
          <a:prstGeom prst="ellipse">
            <a:avLst/>
          </a:prstGeom>
          <a:solidFill>
            <a:srgbClr val="EB2D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1874519" y="6556248"/>
            <a:ext cx="9555480" cy="10972"/>
          </a:xfrm>
          <a:prstGeom prst="rect">
            <a:avLst/>
          </a:prstGeom>
          <a:solidFill>
            <a:srgbClr val="DCDA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874519" y="6583680"/>
            <a:ext cx="5943600" cy="201168"/>
          </a:xfrm>
          <a:prstGeom prst="rect">
            <a:avLst/>
          </a:prstGeom>
          <a:noFill/>
        </p:spPr>
        <p:txBody>
          <a:bodyPr wrap="none">
            <a:spAutoFit/>
          </a:bodyPr>
          <a:lstStyle/>
          <a:p>
            <a:pPr>
              <a:defRPr sz="800">
                <a:solidFill>
                  <a:srgbClr val="696768"/>
                </a:solidFill>
                <a:latin typeface="Aptos"/>
              </a:defRPr>
            </a:pPr>
            <a:r>
              <a:t>Vom Wort zum Segen  ·  Auf dem Weg zu einem neuen Benediktionale</a:t>
            </a:r>
          </a:p>
        </p:txBody>
      </p:sp>
      <p:sp>
        <p:nvSpPr>
          <p:cNvPr id="9" name="TextBox 8"/>
          <p:cNvSpPr txBox="1"/>
          <p:nvPr/>
        </p:nvSpPr>
        <p:spPr>
          <a:xfrm>
            <a:off x="10986345" y="6565392"/>
            <a:ext cx="306495" cy="230832"/>
          </a:xfrm>
          <a:prstGeom prst="rect">
            <a:avLst/>
          </a:prstGeom>
          <a:noFill/>
        </p:spPr>
        <p:txBody>
          <a:bodyPr wrap="none">
            <a:spAutoFit/>
          </a:bodyPr>
          <a:lstStyle/>
          <a:p>
            <a:pPr algn="r">
              <a:defRPr sz="900" b="1">
                <a:solidFill>
                  <a:srgbClr val="2B2A2B"/>
                </a:solidFill>
                <a:latin typeface="Aptos"/>
              </a:defRPr>
            </a:pPr>
            <a:r>
              <a:rPr dirty="0"/>
              <a:t>1</a:t>
            </a:r>
            <a:r>
              <a:rPr lang="de-DE" dirty="0"/>
              <a:t>5</a:t>
            </a:r>
            <a:endParaRPr dirty="0"/>
          </a:p>
        </p:txBody>
      </p:sp>
      <p:sp>
        <p:nvSpPr>
          <p:cNvPr id="10" name="TextBox 9"/>
          <p:cNvSpPr txBox="1"/>
          <p:nvPr/>
        </p:nvSpPr>
        <p:spPr>
          <a:xfrm>
            <a:off x="1874519" y="1225296"/>
            <a:ext cx="4572000" cy="201168"/>
          </a:xfrm>
          <a:prstGeom prst="rect">
            <a:avLst/>
          </a:prstGeom>
          <a:noFill/>
        </p:spPr>
        <p:txBody>
          <a:bodyPr wrap="none">
            <a:spAutoFit/>
          </a:bodyPr>
          <a:lstStyle/>
          <a:p>
            <a:pPr>
              <a:defRPr sz="800" b="1">
                <a:solidFill>
                  <a:srgbClr val="696768"/>
                </a:solidFill>
                <a:latin typeface="Aptos"/>
              </a:defRPr>
            </a:pPr>
            <a:r>
              <a:t>Benediktionale · NEUFASSUNG</a:t>
            </a:r>
          </a:p>
        </p:txBody>
      </p:sp>
    </p:spTree>
    <p:extLst>
      <p:ext uri="{BB962C8B-B14F-4D97-AF65-F5344CB8AC3E}">
        <p14:creationId xmlns:p14="http://schemas.microsoft.com/office/powerpoint/2010/main" val="4623631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AF9F7"/>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5D00AD-552F-4F22-A296-A4225FC91405}"/>
              </a:ext>
            </a:extLst>
          </p:cNvPr>
          <p:cNvSpPr>
            <a:spLocks noGrp="1"/>
          </p:cNvSpPr>
          <p:nvPr>
            <p:ph type="title"/>
          </p:nvPr>
        </p:nvSpPr>
        <p:spPr>
          <a:xfrm>
            <a:off x="1874519" y="347472"/>
            <a:ext cx="9372600" cy="685800"/>
          </a:xfrm>
          <a:noFill/>
          <a:ln>
            <a:noFill/>
          </a:ln>
        </p:spPr>
        <p:txBody>
          <a:bodyPr wrap="square"/>
          <a:lstStyle/>
          <a:p>
            <a:pPr algn="l">
              <a:defRPr sz="2800" b="1">
                <a:solidFill>
                  <a:srgbClr val="2B2A2B"/>
                </a:solidFill>
                <a:latin typeface="Aptos Display"/>
              </a:defRPr>
            </a:pPr>
            <a:r>
              <a:t>PFLICHENTENHEFT Fokus Sprache</a:t>
            </a:r>
            <a:endParaRPr lang="de-AT" sz="2800" b="1" i="1" dirty="0"/>
          </a:p>
        </p:txBody>
      </p:sp>
      <p:sp>
        <p:nvSpPr>
          <p:cNvPr id="3" name="Inhaltsplatzhalter 2">
            <a:extLst>
              <a:ext uri="{FF2B5EF4-FFF2-40B4-BE49-F238E27FC236}">
                <a16:creationId xmlns:a16="http://schemas.microsoft.com/office/drawing/2014/main" id="{C502943A-7289-4A4F-98E3-C430C9AF9E45}"/>
              </a:ext>
            </a:extLst>
          </p:cNvPr>
          <p:cNvSpPr>
            <a:spLocks noGrp="1"/>
          </p:cNvSpPr>
          <p:nvPr>
            <p:ph idx="1"/>
          </p:nvPr>
        </p:nvSpPr>
        <p:spPr>
          <a:xfrm>
            <a:off x="914400" y="1600200"/>
            <a:ext cx="10332720" cy="4526280"/>
          </a:xfrm>
          <a:noFill/>
          <a:ln>
            <a:noFill/>
          </a:ln>
        </p:spPr>
        <p:txBody>
          <a:bodyPr wrap="square" lIns="73152" rIns="73152">
            <a:normAutofit/>
          </a:bodyPr>
          <a:lstStyle/>
          <a:p>
            <a:pPr>
              <a:lnSpc>
                <a:spcPct val="160000"/>
              </a:lnSpc>
              <a:spcAft>
                <a:spcPts val="1000"/>
              </a:spcAft>
              <a:defRPr sz="2200">
                <a:solidFill>
                  <a:srgbClr val="2B2A2B"/>
                </a:solidFill>
                <a:latin typeface="Aptos"/>
              </a:defRPr>
            </a:pPr>
            <a:r>
              <a:rPr lang="de-AT" dirty="0"/>
              <a:t>Situationsgerechter Sprachstil je nach Anlass und liturgischem Kontext</a:t>
            </a:r>
          </a:p>
          <a:p>
            <a:pPr>
              <a:lnSpc>
                <a:spcPct val="160000"/>
              </a:lnSpc>
              <a:spcAft>
                <a:spcPts val="1000"/>
              </a:spcAft>
              <a:defRPr sz="2200">
                <a:solidFill>
                  <a:srgbClr val="2B2A2B"/>
                </a:solidFill>
                <a:latin typeface="Aptos"/>
              </a:defRPr>
            </a:pPr>
            <a:r>
              <a:rPr lang="de-AT" dirty="0"/>
              <a:t>Tradition und neue Formulierungen sinnvoll verbinden</a:t>
            </a:r>
          </a:p>
          <a:p>
            <a:pPr>
              <a:lnSpc>
                <a:spcPct val="160000"/>
              </a:lnSpc>
              <a:spcAft>
                <a:spcPts val="1000"/>
              </a:spcAft>
              <a:defRPr sz="2200">
                <a:solidFill>
                  <a:srgbClr val="2B2A2B"/>
                </a:solidFill>
                <a:latin typeface="Aptos"/>
              </a:defRPr>
            </a:pPr>
            <a:r>
              <a:rPr lang="de-AT" dirty="0"/>
              <a:t>Geschlechtersensible und verständliche Sprache verwenden</a:t>
            </a:r>
          </a:p>
          <a:p>
            <a:pPr>
              <a:lnSpc>
                <a:spcPct val="160000"/>
              </a:lnSpc>
              <a:spcAft>
                <a:spcPts val="1000"/>
              </a:spcAft>
              <a:defRPr sz="2200">
                <a:solidFill>
                  <a:srgbClr val="2B2A2B"/>
                </a:solidFill>
                <a:latin typeface="Aptos"/>
              </a:defRPr>
            </a:pPr>
            <a:r>
              <a:rPr lang="de-AT" dirty="0"/>
              <a:t>Konkrete, bildhafte und verbale Ausdrucksweise statt abstrakter Begriffe</a:t>
            </a:r>
          </a:p>
          <a:p>
            <a:pPr>
              <a:lnSpc>
                <a:spcPct val="160000"/>
              </a:lnSpc>
              <a:spcAft>
                <a:spcPts val="1000"/>
              </a:spcAft>
              <a:defRPr sz="2200">
                <a:solidFill>
                  <a:srgbClr val="2B2A2B"/>
                </a:solidFill>
                <a:latin typeface="Aptos"/>
              </a:defRPr>
            </a:pPr>
            <a:r>
              <a:rPr lang="de-AT" dirty="0"/>
              <a:t>Bewusste Anredeformen (Du/Sie, Singular/Plural) je nach Situation</a:t>
            </a:r>
          </a:p>
        </p:txBody>
      </p:sp>
      <p:pic>
        <p:nvPicPr>
          <p:cNvPr id="4" name="Grafik 3">
            <a:extLst>
              <a:ext uri="{FF2B5EF4-FFF2-40B4-BE49-F238E27FC236}">
                <a16:creationId xmlns:a16="http://schemas.microsoft.com/office/drawing/2014/main" id="{41660D01-54B0-44BB-AE42-9348C9C9859C}"/>
              </a:ext>
            </a:extLst>
          </p:cNvPr>
          <p:cNvPicPr>
            <a:picLocks noChangeAspect="1"/>
          </p:cNvPicPr>
          <p:nvPr/>
        </p:nvPicPr>
        <p:blipFill>
          <a:blip r:embed="rId3"/>
          <a:stretch>
            <a:fillRect/>
          </a:stretch>
        </p:blipFill>
        <p:spPr>
          <a:xfrm>
            <a:off x="228600" y="164592"/>
            <a:ext cx="1572768" cy="768096"/>
          </a:xfrm>
          <a:prstGeom prst="rect">
            <a:avLst/>
          </a:prstGeom>
        </p:spPr>
      </p:pic>
      <p:sp>
        <p:nvSpPr>
          <p:cNvPr id="5" name="Rectangle 4"/>
          <p:cNvSpPr/>
          <p:nvPr/>
        </p:nvSpPr>
        <p:spPr>
          <a:xfrm>
            <a:off x="1874519" y="1069848"/>
            <a:ext cx="713232" cy="50292"/>
          </a:xfrm>
          <a:prstGeom prst="rect">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2633472" y="1056132"/>
            <a:ext cx="82296" cy="82296"/>
          </a:xfrm>
          <a:prstGeom prst="ellipse">
            <a:avLst/>
          </a:prstGeom>
          <a:solidFill>
            <a:srgbClr val="EB2D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1874519" y="6556248"/>
            <a:ext cx="9555480" cy="10972"/>
          </a:xfrm>
          <a:prstGeom prst="rect">
            <a:avLst/>
          </a:prstGeom>
          <a:solidFill>
            <a:srgbClr val="DCDA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874519" y="6583680"/>
            <a:ext cx="5943600" cy="201168"/>
          </a:xfrm>
          <a:prstGeom prst="rect">
            <a:avLst/>
          </a:prstGeom>
          <a:noFill/>
        </p:spPr>
        <p:txBody>
          <a:bodyPr wrap="none">
            <a:spAutoFit/>
          </a:bodyPr>
          <a:lstStyle/>
          <a:p>
            <a:pPr>
              <a:defRPr sz="800">
                <a:solidFill>
                  <a:srgbClr val="696768"/>
                </a:solidFill>
                <a:latin typeface="Aptos"/>
              </a:defRPr>
            </a:pPr>
            <a:r>
              <a:t>Vom Wort zum Segen  ·  Auf dem Weg zu einem neuen Benediktionale</a:t>
            </a:r>
          </a:p>
        </p:txBody>
      </p:sp>
      <p:sp>
        <p:nvSpPr>
          <p:cNvPr id="9" name="TextBox 8"/>
          <p:cNvSpPr txBox="1"/>
          <p:nvPr/>
        </p:nvSpPr>
        <p:spPr>
          <a:xfrm>
            <a:off x="10986345" y="6565392"/>
            <a:ext cx="306495" cy="230832"/>
          </a:xfrm>
          <a:prstGeom prst="rect">
            <a:avLst/>
          </a:prstGeom>
          <a:noFill/>
        </p:spPr>
        <p:txBody>
          <a:bodyPr wrap="none">
            <a:spAutoFit/>
          </a:bodyPr>
          <a:lstStyle/>
          <a:p>
            <a:pPr algn="r">
              <a:defRPr sz="900" b="1">
                <a:solidFill>
                  <a:srgbClr val="2B2A2B"/>
                </a:solidFill>
                <a:latin typeface="Aptos"/>
              </a:defRPr>
            </a:pPr>
            <a:r>
              <a:rPr dirty="0"/>
              <a:t>1</a:t>
            </a:r>
            <a:r>
              <a:rPr lang="de-DE" dirty="0"/>
              <a:t>6</a:t>
            </a:r>
            <a:endParaRPr dirty="0"/>
          </a:p>
        </p:txBody>
      </p:sp>
      <p:sp>
        <p:nvSpPr>
          <p:cNvPr id="10" name="TextBox 9"/>
          <p:cNvSpPr txBox="1"/>
          <p:nvPr/>
        </p:nvSpPr>
        <p:spPr>
          <a:xfrm>
            <a:off x="1874519" y="1225296"/>
            <a:ext cx="4572000" cy="201168"/>
          </a:xfrm>
          <a:prstGeom prst="rect">
            <a:avLst/>
          </a:prstGeom>
          <a:noFill/>
        </p:spPr>
        <p:txBody>
          <a:bodyPr wrap="none">
            <a:spAutoFit/>
          </a:bodyPr>
          <a:lstStyle/>
          <a:p>
            <a:pPr>
              <a:defRPr sz="800" b="1">
                <a:solidFill>
                  <a:srgbClr val="696768"/>
                </a:solidFill>
                <a:latin typeface="Aptos"/>
              </a:defRPr>
            </a:pPr>
            <a:r>
              <a:t>Benediktionale · NEUFASSUNG</a:t>
            </a:r>
          </a:p>
        </p:txBody>
      </p:sp>
    </p:spTree>
    <p:extLst>
      <p:ext uri="{BB962C8B-B14F-4D97-AF65-F5344CB8AC3E}">
        <p14:creationId xmlns:p14="http://schemas.microsoft.com/office/powerpoint/2010/main" val="40515620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AF9F7"/>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5D00AD-552F-4F22-A296-A4225FC91405}"/>
              </a:ext>
            </a:extLst>
          </p:cNvPr>
          <p:cNvSpPr>
            <a:spLocks noGrp="1"/>
          </p:cNvSpPr>
          <p:nvPr>
            <p:ph type="title"/>
          </p:nvPr>
        </p:nvSpPr>
        <p:spPr>
          <a:xfrm>
            <a:off x="1874519" y="347472"/>
            <a:ext cx="9372600" cy="685800"/>
          </a:xfrm>
          <a:noFill/>
          <a:ln>
            <a:noFill/>
          </a:ln>
        </p:spPr>
        <p:txBody>
          <a:bodyPr wrap="square"/>
          <a:lstStyle/>
          <a:p>
            <a:pPr algn="l">
              <a:defRPr sz="2800" b="1">
                <a:solidFill>
                  <a:srgbClr val="2B2A2B"/>
                </a:solidFill>
                <a:latin typeface="Aptos Display"/>
              </a:defRPr>
            </a:pPr>
            <a:r>
              <a:t>ERPROBUNG</a:t>
            </a:r>
            <a:endParaRPr lang="de-AT" sz="2800" b="1" i="1" dirty="0"/>
          </a:p>
        </p:txBody>
      </p:sp>
      <p:sp>
        <p:nvSpPr>
          <p:cNvPr id="3" name="Inhaltsplatzhalter 2">
            <a:extLst>
              <a:ext uri="{FF2B5EF4-FFF2-40B4-BE49-F238E27FC236}">
                <a16:creationId xmlns:a16="http://schemas.microsoft.com/office/drawing/2014/main" id="{C502943A-7289-4A4F-98E3-C430C9AF9E45}"/>
              </a:ext>
            </a:extLst>
          </p:cNvPr>
          <p:cNvSpPr>
            <a:spLocks noGrp="1"/>
          </p:cNvSpPr>
          <p:nvPr>
            <p:ph idx="1"/>
          </p:nvPr>
        </p:nvSpPr>
        <p:spPr>
          <a:xfrm>
            <a:off x="914400" y="1353312"/>
            <a:ext cx="10241280" cy="594360"/>
          </a:xfrm>
          <a:noFill/>
          <a:ln>
            <a:noFill/>
          </a:ln>
        </p:spPr>
        <p:txBody>
          <a:bodyPr wrap="square" lIns="0" rIns="0">
            <a:normAutofit/>
          </a:bodyPr>
          <a:lstStyle/>
          <a:p>
            <a:pPr>
              <a:lnSpc>
                <a:spcPct val="160000"/>
              </a:lnSpc>
              <a:spcAft>
                <a:spcPts val="0"/>
              </a:spcAft>
              <a:defRPr sz="1500">
                <a:solidFill>
                  <a:srgbClr val="696768"/>
                </a:solidFill>
                <a:latin typeface="Aptos"/>
              </a:defRPr>
            </a:pPr>
            <a:r>
              <a:rPr lang="de-DE" dirty="0"/>
              <a:t>Folgende Formulare sind für die Erprobung in der Zeitschrift Gottesdienst 2026 </a:t>
            </a:r>
            <a:r>
              <a:rPr lang="de-DE" sz="1600" dirty="0"/>
              <a:t>angedacht</a:t>
            </a:r>
            <a:r>
              <a:rPr lang="de-DE" dirty="0"/>
              <a:t>:</a:t>
            </a:r>
          </a:p>
          <a:p>
            <a:pPr lvl="1">
              <a:lnSpc>
                <a:spcPct val="160000"/>
              </a:lnSpc>
              <a:spcAft>
                <a:spcPts val="0"/>
              </a:spcAft>
              <a:defRPr sz="1500">
                <a:solidFill>
                  <a:srgbClr val="696768"/>
                </a:solidFill>
                <a:latin typeface="Aptos"/>
              </a:defRPr>
            </a:pPr>
            <a:endParaRPr lang="de-AT" dirty="0"/>
          </a:p>
        </p:txBody>
      </p:sp>
      <p:pic>
        <p:nvPicPr>
          <p:cNvPr id="4" name="Grafik 3">
            <a:extLst>
              <a:ext uri="{FF2B5EF4-FFF2-40B4-BE49-F238E27FC236}">
                <a16:creationId xmlns:a16="http://schemas.microsoft.com/office/drawing/2014/main" id="{41660D01-54B0-44BB-AE42-9348C9C9859C}"/>
              </a:ext>
            </a:extLst>
          </p:cNvPr>
          <p:cNvPicPr>
            <a:picLocks noChangeAspect="1"/>
          </p:cNvPicPr>
          <p:nvPr/>
        </p:nvPicPr>
        <p:blipFill>
          <a:blip r:embed="rId3"/>
          <a:stretch>
            <a:fillRect/>
          </a:stretch>
        </p:blipFill>
        <p:spPr>
          <a:xfrm>
            <a:off x="228600" y="164592"/>
            <a:ext cx="1572768" cy="768096"/>
          </a:xfrm>
          <a:prstGeom prst="rect">
            <a:avLst/>
          </a:prstGeom>
        </p:spPr>
      </p:pic>
      <p:graphicFrame>
        <p:nvGraphicFramePr>
          <p:cNvPr id="5" name="Tabelle 4">
            <a:extLst>
              <a:ext uri="{FF2B5EF4-FFF2-40B4-BE49-F238E27FC236}">
                <a16:creationId xmlns:a16="http://schemas.microsoft.com/office/drawing/2014/main" id="{E933C7F2-AC8E-4233-8B51-48C187049450}"/>
              </a:ext>
            </a:extLst>
          </p:cNvPr>
          <p:cNvGraphicFramePr>
            <a:graphicFrameLocks noGrp="1"/>
          </p:cNvGraphicFramePr>
          <p:nvPr>
            <p:extLst>
              <p:ext uri="{D42A27DB-BD31-4B8C-83A1-F6EECF244321}">
                <p14:modId xmlns:p14="http://schemas.microsoft.com/office/powerpoint/2010/main" val="1104868564"/>
              </p:ext>
            </p:extLst>
          </p:nvPr>
        </p:nvGraphicFramePr>
        <p:xfrm>
          <a:off x="914400" y="2057400"/>
          <a:ext cx="8128000" cy="2798064"/>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53509566"/>
                    </a:ext>
                  </a:extLst>
                </a:gridCol>
                <a:gridCol w="4064000">
                  <a:extLst>
                    <a:ext uri="{9D8B030D-6E8A-4147-A177-3AD203B41FA5}">
                      <a16:colId xmlns:a16="http://schemas.microsoft.com/office/drawing/2014/main" val="3975265073"/>
                    </a:ext>
                  </a:extLst>
                </a:gridCol>
              </a:tblGrid>
              <a:tr h="353457">
                <a:tc>
                  <a:txBody>
                    <a:bodyPr/>
                    <a:lstStyle/>
                    <a:p>
                      <a:pPr marL="0" algn="l" defTabSz="914400" rtl="0" eaLnBrk="1" latinLnBrk="0" hangingPunct="1">
                        <a:spcAft>
                          <a:spcPts val="0"/>
                        </a:spcAft>
                        <a:defRPr sz="1800" b="1">
                          <a:solidFill>
                            <a:srgbClr val="2B2A2B"/>
                          </a:solidFill>
                          <a:latin typeface="Aptos"/>
                        </a:defRPr>
                      </a:pPr>
                      <a:r>
                        <a:rPr lang="de-DE" sz="1800" b="1" kern="1200" dirty="0">
                          <a:solidFill>
                            <a:schemeClr val="dk1"/>
                          </a:solidFill>
                          <a:latin typeface="+mn-lt"/>
                          <a:ea typeface="+mn-ea"/>
                          <a:cs typeface="+mn-cs"/>
                        </a:rPr>
                        <a:t>Barbarazweige</a:t>
                      </a:r>
                      <a:endParaRPr lang="de-AT" sz="1800" b="1" kern="1200" dirty="0">
                        <a:solidFill>
                          <a:schemeClr val="dk1"/>
                        </a:solidFill>
                        <a:latin typeface="+mn-lt"/>
                        <a:ea typeface="+mn-ea"/>
                        <a:cs typeface="+mn-cs"/>
                      </a:endParaRPr>
                    </a:p>
                  </a:txBody>
                  <a:tcPr marL="109728" marR="109728" marT="73152" marB="731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spcAft>
                          <a:spcPts val="0"/>
                        </a:spcAft>
                        <a:defRPr sz="1800">
                          <a:solidFill>
                            <a:srgbClr val="2B2A2B"/>
                          </a:solidFill>
                          <a:latin typeface="Aptos"/>
                        </a:defRPr>
                      </a:pPr>
                      <a:r>
                        <a:rPr lang="de-DE" sz="1800" b="1" kern="1200" dirty="0">
                          <a:solidFill>
                            <a:schemeClr val="dk1"/>
                          </a:solidFill>
                          <a:latin typeface="+mn-lt"/>
                          <a:ea typeface="+mn-ea"/>
                          <a:cs typeface="+mn-cs"/>
                        </a:rPr>
                        <a:t>Jugendliche vor bes. Lebensabschnitten</a:t>
                      </a:r>
                      <a:endParaRPr lang="de-AT" sz="1800" b="1" kern="1200" dirty="0">
                        <a:solidFill>
                          <a:schemeClr val="dk1"/>
                        </a:solidFill>
                        <a:latin typeface="+mn-lt"/>
                        <a:ea typeface="+mn-ea"/>
                        <a:cs typeface="+mn-cs"/>
                      </a:endParaRPr>
                    </a:p>
                  </a:txBody>
                  <a:tcPr marL="109728" marR="109728" marT="73152" marB="731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866958427"/>
                  </a:ext>
                </a:extLst>
              </a:tr>
              <a:tr h="353457">
                <a:tc>
                  <a:txBody>
                    <a:bodyPr/>
                    <a:lstStyle/>
                    <a:p>
                      <a:pPr>
                        <a:spcAft>
                          <a:spcPts val="0"/>
                        </a:spcAft>
                        <a:defRPr sz="1800" b="1">
                          <a:solidFill>
                            <a:srgbClr val="2B2A2B"/>
                          </a:solidFill>
                          <a:latin typeface="Aptos"/>
                        </a:defRPr>
                      </a:pPr>
                      <a:r>
                        <a:rPr lang="de-DE" dirty="0"/>
                        <a:t>Blasiussegen</a:t>
                      </a:r>
                      <a:endParaRPr lang="de-AT" dirty="0"/>
                    </a:p>
                  </a:txBody>
                  <a:tcPr marL="109728" marR="109728" marT="73152" marB="731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0EB"/>
                    </a:solidFill>
                  </a:tcPr>
                </a:tc>
                <a:tc>
                  <a:txBody>
                    <a:bodyPr/>
                    <a:lstStyle/>
                    <a:p>
                      <a:pPr>
                        <a:spcAft>
                          <a:spcPts val="0"/>
                        </a:spcAft>
                        <a:defRPr sz="1800">
                          <a:solidFill>
                            <a:srgbClr val="2B2A2B"/>
                          </a:solidFill>
                          <a:latin typeface="Aptos"/>
                        </a:defRPr>
                      </a:pPr>
                      <a:r>
                        <a:rPr lang="de-DE" b="1" dirty="0"/>
                        <a:t>Reisesegen</a:t>
                      </a:r>
                      <a:endParaRPr lang="de-AT" b="1" dirty="0"/>
                    </a:p>
                  </a:txBody>
                  <a:tcPr marL="109728" marR="109728" marT="73152" marB="731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0EB"/>
                    </a:solidFill>
                  </a:tcPr>
                </a:tc>
                <a:extLst>
                  <a:ext uri="{0D108BD9-81ED-4DB2-BD59-A6C34878D82A}">
                    <a16:rowId xmlns:a16="http://schemas.microsoft.com/office/drawing/2014/main" val="2029642674"/>
                  </a:ext>
                </a:extLst>
              </a:tr>
              <a:tr h="353457">
                <a:tc>
                  <a:txBody>
                    <a:bodyPr/>
                    <a:lstStyle/>
                    <a:p>
                      <a:pPr>
                        <a:spcAft>
                          <a:spcPts val="0"/>
                        </a:spcAft>
                        <a:defRPr sz="1800" b="1">
                          <a:solidFill>
                            <a:srgbClr val="2B2A2B"/>
                          </a:solidFill>
                          <a:latin typeface="Aptos"/>
                        </a:defRPr>
                      </a:pPr>
                      <a:r>
                        <a:rPr lang="de-DE" dirty="0"/>
                        <a:t>Babys</a:t>
                      </a:r>
                      <a:endParaRPr lang="de-AT" dirty="0"/>
                    </a:p>
                  </a:txBody>
                  <a:tcPr marL="109728" marR="109728" marT="73152" marB="731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spcAft>
                          <a:spcPts val="0"/>
                        </a:spcAft>
                        <a:defRPr sz="1800">
                          <a:solidFill>
                            <a:srgbClr val="2B2A2B"/>
                          </a:solidFill>
                          <a:latin typeface="Aptos"/>
                        </a:defRPr>
                      </a:pPr>
                      <a:r>
                        <a:rPr lang="de-DE" b="1" dirty="0"/>
                        <a:t>Kräutersegnung an Mariä Himmelfahrt</a:t>
                      </a:r>
                      <a:endParaRPr lang="de-AT" b="1" dirty="0"/>
                    </a:p>
                  </a:txBody>
                  <a:tcPr marL="109728" marR="109728" marT="73152" marB="731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4133208658"/>
                  </a:ext>
                </a:extLst>
              </a:tr>
              <a:tr h="353457">
                <a:tc>
                  <a:txBody>
                    <a:bodyPr/>
                    <a:lstStyle/>
                    <a:p>
                      <a:pPr>
                        <a:spcAft>
                          <a:spcPts val="0"/>
                        </a:spcAft>
                        <a:defRPr sz="1800" b="1">
                          <a:solidFill>
                            <a:srgbClr val="2B2A2B"/>
                          </a:solidFill>
                          <a:latin typeface="Aptos"/>
                        </a:defRPr>
                      </a:pPr>
                      <a:r>
                        <a:rPr lang="de-DE" dirty="0"/>
                        <a:t>Sportgeräte</a:t>
                      </a:r>
                      <a:endParaRPr lang="de-AT" dirty="0"/>
                    </a:p>
                  </a:txBody>
                  <a:tcPr marL="109728" marR="109728" marT="73152" marB="731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0EB"/>
                    </a:solidFill>
                  </a:tcPr>
                </a:tc>
                <a:tc>
                  <a:txBody>
                    <a:bodyPr/>
                    <a:lstStyle/>
                    <a:p>
                      <a:pPr>
                        <a:spcAft>
                          <a:spcPts val="0"/>
                        </a:spcAft>
                        <a:defRPr sz="1800">
                          <a:solidFill>
                            <a:srgbClr val="2B2A2B"/>
                          </a:solidFill>
                          <a:latin typeface="Aptos"/>
                        </a:defRPr>
                      </a:pPr>
                      <a:r>
                        <a:rPr lang="de-DE" b="1" dirty="0"/>
                        <a:t>Berufliche Veränderungen</a:t>
                      </a:r>
                      <a:endParaRPr lang="de-AT" b="1" dirty="0"/>
                    </a:p>
                  </a:txBody>
                  <a:tcPr marL="109728" marR="109728" marT="73152" marB="731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0EB"/>
                    </a:solidFill>
                  </a:tcPr>
                </a:tc>
                <a:extLst>
                  <a:ext uri="{0D108BD9-81ED-4DB2-BD59-A6C34878D82A}">
                    <a16:rowId xmlns:a16="http://schemas.microsoft.com/office/drawing/2014/main" val="3266060553"/>
                  </a:ext>
                </a:extLst>
              </a:tr>
              <a:tr h="353457">
                <a:tc>
                  <a:txBody>
                    <a:bodyPr/>
                    <a:lstStyle/>
                    <a:p>
                      <a:pPr>
                        <a:spcAft>
                          <a:spcPts val="0"/>
                        </a:spcAft>
                        <a:defRPr sz="1800" b="1">
                          <a:solidFill>
                            <a:srgbClr val="2B2A2B"/>
                          </a:solidFill>
                          <a:latin typeface="Aptos"/>
                        </a:defRPr>
                      </a:pPr>
                      <a:r>
                        <a:rPr lang="de-DE" dirty="0"/>
                        <a:t>Kranke</a:t>
                      </a:r>
                      <a:endParaRPr lang="de-AT" dirty="0"/>
                    </a:p>
                  </a:txBody>
                  <a:tcPr marL="109728" marR="109728" marT="73152" marB="731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spcAft>
                          <a:spcPts val="0"/>
                        </a:spcAft>
                        <a:defRPr sz="1800">
                          <a:solidFill>
                            <a:srgbClr val="2B2A2B"/>
                          </a:solidFill>
                          <a:latin typeface="Aptos"/>
                        </a:defRPr>
                      </a:pPr>
                      <a:r>
                        <a:rPr lang="de-DE" b="1" dirty="0"/>
                        <a:t>Rosenkranz</a:t>
                      </a:r>
                      <a:endParaRPr lang="de-AT" b="1" dirty="0"/>
                    </a:p>
                  </a:txBody>
                  <a:tcPr marL="109728" marR="109728" marT="73152" marB="731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748429323"/>
                  </a:ext>
                </a:extLst>
              </a:tr>
              <a:tr h="353457">
                <a:tc>
                  <a:txBody>
                    <a:bodyPr/>
                    <a:lstStyle/>
                    <a:p>
                      <a:pPr>
                        <a:spcAft>
                          <a:spcPts val="0"/>
                        </a:spcAft>
                        <a:defRPr sz="1800" b="1">
                          <a:solidFill>
                            <a:srgbClr val="2B2A2B"/>
                          </a:solidFill>
                          <a:latin typeface="Aptos"/>
                        </a:defRPr>
                      </a:pPr>
                      <a:r>
                        <a:rPr lang="de-DE" dirty="0"/>
                        <a:t>Tiere</a:t>
                      </a:r>
                      <a:endParaRPr lang="de-AT" dirty="0"/>
                    </a:p>
                  </a:txBody>
                  <a:tcPr marL="109728" marR="109728" marT="73152" marB="731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0EB"/>
                    </a:solidFill>
                  </a:tcPr>
                </a:tc>
                <a:tc>
                  <a:txBody>
                    <a:bodyPr/>
                    <a:lstStyle/>
                    <a:p>
                      <a:pPr>
                        <a:spcAft>
                          <a:spcPts val="0"/>
                        </a:spcAft>
                        <a:defRPr sz="1800">
                          <a:solidFill>
                            <a:srgbClr val="2B2A2B"/>
                          </a:solidFill>
                          <a:latin typeface="Aptos"/>
                        </a:defRPr>
                      </a:pPr>
                      <a:r>
                        <a:rPr lang="de-DE" dirty="0"/>
                        <a:t>Gräbersegnung</a:t>
                      </a:r>
                      <a:endParaRPr lang="de-AT" dirty="0"/>
                    </a:p>
                  </a:txBody>
                  <a:tcPr marL="109728" marR="109728" marT="73152" marB="731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0EB"/>
                    </a:solidFill>
                  </a:tcPr>
                </a:tc>
                <a:extLst>
                  <a:ext uri="{0D108BD9-81ED-4DB2-BD59-A6C34878D82A}">
                    <a16:rowId xmlns:a16="http://schemas.microsoft.com/office/drawing/2014/main" val="3420083515"/>
                  </a:ext>
                </a:extLst>
              </a:tr>
            </a:tbl>
          </a:graphicData>
        </a:graphic>
      </p:graphicFrame>
      <p:sp>
        <p:nvSpPr>
          <p:cNvPr id="7" name="Rectangle 6"/>
          <p:cNvSpPr/>
          <p:nvPr/>
        </p:nvSpPr>
        <p:spPr>
          <a:xfrm>
            <a:off x="1874519" y="1069848"/>
            <a:ext cx="713232" cy="50292"/>
          </a:xfrm>
          <a:prstGeom prst="rect">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2633472" y="1056132"/>
            <a:ext cx="82296" cy="82296"/>
          </a:xfrm>
          <a:prstGeom prst="ellipse">
            <a:avLst/>
          </a:prstGeom>
          <a:solidFill>
            <a:srgbClr val="EB2D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914400" y="1810512"/>
            <a:ext cx="792205" cy="261610"/>
          </a:xfrm>
          <a:prstGeom prst="rect">
            <a:avLst/>
          </a:prstGeom>
          <a:noFill/>
        </p:spPr>
        <p:txBody>
          <a:bodyPr wrap="none">
            <a:spAutoFit/>
          </a:bodyPr>
          <a:lstStyle/>
          <a:p>
            <a:pPr>
              <a:defRPr sz="1000" b="1">
                <a:solidFill>
                  <a:srgbClr val="EB2D3A"/>
                </a:solidFill>
                <a:latin typeface="Aptos"/>
              </a:defRPr>
            </a:pPr>
            <a:r>
              <a:rPr sz="1100"/>
              <a:t>IM LEBEN</a:t>
            </a:r>
          </a:p>
        </p:txBody>
      </p:sp>
      <p:sp>
        <p:nvSpPr>
          <p:cNvPr id="10" name="TextBox 9"/>
          <p:cNvSpPr txBox="1"/>
          <p:nvPr/>
        </p:nvSpPr>
        <p:spPr>
          <a:xfrm>
            <a:off x="6080760" y="1810512"/>
            <a:ext cx="906595" cy="276999"/>
          </a:xfrm>
          <a:prstGeom prst="rect">
            <a:avLst/>
          </a:prstGeom>
          <a:noFill/>
        </p:spPr>
        <p:txBody>
          <a:bodyPr wrap="none">
            <a:spAutoFit/>
          </a:bodyPr>
          <a:lstStyle/>
          <a:p>
            <a:pPr>
              <a:defRPr sz="1000" b="1">
                <a:solidFill>
                  <a:srgbClr val="EB2D3A"/>
                </a:solidFill>
                <a:latin typeface="Aptos"/>
              </a:defRPr>
            </a:pPr>
            <a:r>
              <a:rPr sz="1200"/>
              <a:t>IM ALLTAG</a:t>
            </a:r>
          </a:p>
        </p:txBody>
      </p:sp>
      <p:sp>
        <p:nvSpPr>
          <p:cNvPr id="11" name="Rectangle 10"/>
          <p:cNvSpPr/>
          <p:nvPr/>
        </p:nvSpPr>
        <p:spPr>
          <a:xfrm>
            <a:off x="1874519" y="6556248"/>
            <a:ext cx="9555480" cy="10972"/>
          </a:xfrm>
          <a:prstGeom prst="rect">
            <a:avLst/>
          </a:prstGeom>
          <a:solidFill>
            <a:srgbClr val="DCDA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1874519" y="6583680"/>
            <a:ext cx="5943600" cy="201168"/>
          </a:xfrm>
          <a:prstGeom prst="rect">
            <a:avLst/>
          </a:prstGeom>
          <a:noFill/>
        </p:spPr>
        <p:txBody>
          <a:bodyPr wrap="none">
            <a:spAutoFit/>
          </a:bodyPr>
          <a:lstStyle/>
          <a:p>
            <a:pPr>
              <a:defRPr sz="800">
                <a:solidFill>
                  <a:srgbClr val="696768"/>
                </a:solidFill>
                <a:latin typeface="Aptos"/>
              </a:defRPr>
            </a:pPr>
            <a:r>
              <a:t>Vom Wort zum Segen  ·  Auf dem Weg zu einem neuen Benediktionale</a:t>
            </a:r>
          </a:p>
        </p:txBody>
      </p:sp>
      <p:sp>
        <p:nvSpPr>
          <p:cNvPr id="13" name="TextBox 12"/>
          <p:cNvSpPr txBox="1"/>
          <p:nvPr/>
        </p:nvSpPr>
        <p:spPr>
          <a:xfrm>
            <a:off x="10986345" y="6565392"/>
            <a:ext cx="306495" cy="230832"/>
          </a:xfrm>
          <a:prstGeom prst="rect">
            <a:avLst/>
          </a:prstGeom>
          <a:noFill/>
        </p:spPr>
        <p:txBody>
          <a:bodyPr wrap="none">
            <a:spAutoFit/>
          </a:bodyPr>
          <a:lstStyle/>
          <a:p>
            <a:pPr algn="r">
              <a:defRPr sz="900" b="1">
                <a:solidFill>
                  <a:srgbClr val="2B2A2B"/>
                </a:solidFill>
                <a:latin typeface="Aptos"/>
              </a:defRPr>
            </a:pPr>
            <a:r>
              <a:rPr lang="de-DE" dirty="0"/>
              <a:t>17</a:t>
            </a:r>
            <a:endParaRPr dirty="0"/>
          </a:p>
        </p:txBody>
      </p:sp>
      <p:sp>
        <p:nvSpPr>
          <p:cNvPr id="14" name="TextBox 13"/>
          <p:cNvSpPr txBox="1"/>
          <p:nvPr/>
        </p:nvSpPr>
        <p:spPr>
          <a:xfrm>
            <a:off x="1874519" y="1225296"/>
            <a:ext cx="4572000" cy="201168"/>
          </a:xfrm>
          <a:prstGeom prst="rect">
            <a:avLst/>
          </a:prstGeom>
          <a:noFill/>
        </p:spPr>
        <p:txBody>
          <a:bodyPr wrap="none">
            <a:spAutoFit/>
          </a:bodyPr>
          <a:lstStyle/>
          <a:p>
            <a:pPr>
              <a:defRPr sz="800" b="1">
                <a:solidFill>
                  <a:srgbClr val="696768"/>
                </a:solidFill>
                <a:latin typeface="Aptos"/>
              </a:defRPr>
            </a:pPr>
            <a:r>
              <a:t>Benediktionale · NEUFASSUNG</a:t>
            </a:r>
          </a:p>
        </p:txBody>
      </p:sp>
    </p:spTree>
    <p:extLst>
      <p:ext uri="{BB962C8B-B14F-4D97-AF65-F5344CB8AC3E}">
        <p14:creationId xmlns:p14="http://schemas.microsoft.com/office/powerpoint/2010/main" val="1713855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AF9F7"/>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5D00AD-552F-4F22-A296-A4225FC91405}"/>
              </a:ext>
            </a:extLst>
          </p:cNvPr>
          <p:cNvSpPr>
            <a:spLocks noGrp="1"/>
          </p:cNvSpPr>
          <p:nvPr>
            <p:ph type="title"/>
          </p:nvPr>
        </p:nvSpPr>
        <p:spPr>
          <a:xfrm>
            <a:off x="1874519" y="347472"/>
            <a:ext cx="9372600" cy="685800"/>
          </a:xfrm>
          <a:noFill/>
          <a:ln>
            <a:noFill/>
          </a:ln>
        </p:spPr>
        <p:txBody>
          <a:bodyPr wrap="square">
            <a:normAutofit/>
          </a:bodyPr>
          <a:lstStyle/>
          <a:p>
            <a:pPr algn="l">
              <a:defRPr sz="2800" b="1">
                <a:solidFill>
                  <a:srgbClr val="2B2A2B"/>
                </a:solidFill>
                <a:latin typeface="Aptos Display"/>
              </a:defRPr>
            </a:pPr>
            <a:r>
              <a:t>ERPROBUNG</a:t>
            </a:r>
          </a:p>
        </p:txBody>
      </p:sp>
      <p:sp>
        <p:nvSpPr>
          <p:cNvPr id="3" name="Inhaltsplatzhalter 2">
            <a:extLst>
              <a:ext uri="{FF2B5EF4-FFF2-40B4-BE49-F238E27FC236}">
                <a16:creationId xmlns:a16="http://schemas.microsoft.com/office/drawing/2014/main" id="{C502943A-7289-4A4F-98E3-C430C9AF9E45}"/>
              </a:ext>
            </a:extLst>
          </p:cNvPr>
          <p:cNvSpPr>
            <a:spLocks noGrp="1"/>
          </p:cNvSpPr>
          <p:nvPr>
            <p:ph idx="1"/>
          </p:nvPr>
        </p:nvSpPr>
        <p:spPr>
          <a:noFill/>
          <a:ln>
            <a:noFill/>
          </a:ln>
        </p:spPr>
        <p:txBody>
          <a:bodyPr wrap="square" lIns="73152" rIns="73152">
            <a:normAutofit/>
          </a:bodyPr>
          <a:lstStyle/>
          <a:p>
            <a:pPr>
              <a:lnSpc>
                <a:spcPct val="160000"/>
              </a:lnSpc>
              <a:spcAft>
                <a:spcPts val="1000"/>
              </a:spcAft>
              <a:defRPr sz="2200">
                <a:solidFill>
                  <a:srgbClr val="2B2A2B"/>
                </a:solidFill>
                <a:latin typeface="Aptos"/>
              </a:defRPr>
            </a:pPr>
            <a:r>
              <a:rPr lang="de-AT" dirty="0">
                <a:hlinkClick r:id="rId3"/>
              </a:rPr>
              <a:t>https://www.herder.de/gd/auf-dem-weg-zu-einem-neuen-benediktionale/</a:t>
            </a:r>
            <a:endParaRPr lang="de-AT" dirty="0"/>
          </a:p>
          <a:p>
            <a:pPr>
              <a:lnSpc>
                <a:spcPct val="160000"/>
              </a:lnSpc>
              <a:spcAft>
                <a:spcPts val="1000"/>
              </a:spcAft>
              <a:defRPr sz="2200">
                <a:solidFill>
                  <a:srgbClr val="2B2A2B"/>
                </a:solidFill>
                <a:latin typeface="Aptos"/>
              </a:defRPr>
            </a:pPr>
            <a:endParaRPr lang="de-DE" dirty="0"/>
          </a:p>
          <a:p>
            <a:pPr>
              <a:lnSpc>
                <a:spcPct val="160000"/>
              </a:lnSpc>
              <a:spcAft>
                <a:spcPts val="1000"/>
              </a:spcAft>
              <a:defRPr sz="2200">
                <a:solidFill>
                  <a:srgbClr val="2B2A2B"/>
                </a:solidFill>
                <a:latin typeface="Aptos"/>
              </a:defRPr>
            </a:pPr>
            <a:endParaRPr lang="de-AT" dirty="0"/>
          </a:p>
        </p:txBody>
      </p:sp>
      <p:pic>
        <p:nvPicPr>
          <p:cNvPr id="4" name="Grafik 3">
            <a:extLst>
              <a:ext uri="{FF2B5EF4-FFF2-40B4-BE49-F238E27FC236}">
                <a16:creationId xmlns:a16="http://schemas.microsoft.com/office/drawing/2014/main" id="{41660D01-54B0-44BB-AE42-9348C9C9859C}"/>
              </a:ext>
            </a:extLst>
          </p:cNvPr>
          <p:cNvPicPr>
            <a:picLocks noChangeAspect="1"/>
          </p:cNvPicPr>
          <p:nvPr/>
        </p:nvPicPr>
        <p:blipFill>
          <a:blip r:embed="rId4"/>
          <a:stretch>
            <a:fillRect/>
          </a:stretch>
        </p:blipFill>
        <p:spPr>
          <a:xfrm>
            <a:off x="228600" y="164592"/>
            <a:ext cx="1572768" cy="768096"/>
          </a:xfrm>
          <a:prstGeom prst="rect">
            <a:avLst/>
          </a:prstGeom>
        </p:spPr>
      </p:pic>
      <p:sp>
        <p:nvSpPr>
          <p:cNvPr id="5" name="Rectangle 4"/>
          <p:cNvSpPr/>
          <p:nvPr/>
        </p:nvSpPr>
        <p:spPr>
          <a:xfrm>
            <a:off x="1874519" y="1069848"/>
            <a:ext cx="713232" cy="50292"/>
          </a:xfrm>
          <a:prstGeom prst="rect">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2633472" y="1056132"/>
            <a:ext cx="82296" cy="82296"/>
          </a:xfrm>
          <a:prstGeom prst="ellipse">
            <a:avLst/>
          </a:prstGeom>
          <a:solidFill>
            <a:srgbClr val="EB2D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1874519" y="6556248"/>
            <a:ext cx="9555480" cy="10972"/>
          </a:xfrm>
          <a:prstGeom prst="rect">
            <a:avLst/>
          </a:prstGeom>
          <a:solidFill>
            <a:srgbClr val="DCDA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874519" y="6583680"/>
            <a:ext cx="5943600" cy="201168"/>
          </a:xfrm>
          <a:prstGeom prst="rect">
            <a:avLst/>
          </a:prstGeom>
          <a:noFill/>
        </p:spPr>
        <p:txBody>
          <a:bodyPr wrap="none">
            <a:spAutoFit/>
          </a:bodyPr>
          <a:lstStyle/>
          <a:p>
            <a:pPr>
              <a:defRPr sz="800">
                <a:solidFill>
                  <a:srgbClr val="696768"/>
                </a:solidFill>
                <a:latin typeface="Aptos"/>
              </a:defRPr>
            </a:pPr>
            <a:r>
              <a:t>Vom Wort zum Segen  ·  Auf dem Weg zu einem neuen Benediktionale</a:t>
            </a:r>
          </a:p>
        </p:txBody>
      </p:sp>
      <p:sp>
        <p:nvSpPr>
          <p:cNvPr id="9" name="TextBox 8"/>
          <p:cNvSpPr txBox="1"/>
          <p:nvPr/>
        </p:nvSpPr>
        <p:spPr>
          <a:xfrm>
            <a:off x="10789920" y="6565392"/>
            <a:ext cx="502920" cy="201168"/>
          </a:xfrm>
          <a:prstGeom prst="rect">
            <a:avLst/>
          </a:prstGeom>
          <a:noFill/>
        </p:spPr>
        <p:txBody>
          <a:bodyPr wrap="none">
            <a:spAutoFit/>
          </a:bodyPr>
          <a:lstStyle/>
          <a:p>
            <a:pPr algn="r">
              <a:defRPr sz="900" b="1">
                <a:solidFill>
                  <a:srgbClr val="2B2A2B"/>
                </a:solidFill>
                <a:latin typeface="Aptos"/>
              </a:defRPr>
            </a:pPr>
            <a:r>
              <a:t>21</a:t>
            </a:r>
          </a:p>
        </p:txBody>
      </p:sp>
    </p:spTree>
    <p:extLst>
      <p:ext uri="{BB962C8B-B14F-4D97-AF65-F5344CB8AC3E}">
        <p14:creationId xmlns:p14="http://schemas.microsoft.com/office/powerpoint/2010/main" val="27649024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AF9F7"/>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5D00AD-552F-4F22-A296-A4225FC91405}"/>
              </a:ext>
            </a:extLst>
          </p:cNvPr>
          <p:cNvSpPr>
            <a:spLocks noGrp="1"/>
          </p:cNvSpPr>
          <p:nvPr>
            <p:ph type="title"/>
          </p:nvPr>
        </p:nvSpPr>
        <p:spPr>
          <a:xfrm>
            <a:off x="1874519" y="347472"/>
            <a:ext cx="9372600" cy="685800"/>
          </a:xfrm>
          <a:noFill/>
          <a:ln>
            <a:noFill/>
          </a:ln>
        </p:spPr>
        <p:txBody>
          <a:bodyPr wrap="square">
            <a:normAutofit fontScale="90000"/>
          </a:bodyPr>
          <a:lstStyle/>
          <a:p>
            <a:pPr algn="l">
              <a:defRPr sz="2800" b="1">
                <a:solidFill>
                  <a:srgbClr val="2B2A2B"/>
                </a:solidFill>
                <a:latin typeface="Aptos Display"/>
              </a:defRPr>
            </a:pPr>
            <a:r>
              <a:t>FRAGERASTER FÜR DIE ERPROBUNG VON SEGENSFORMULAREN</a:t>
            </a:r>
            <a:endParaRPr lang="de-AT" b="1" i="1" dirty="0"/>
          </a:p>
        </p:txBody>
      </p:sp>
      <p:pic>
        <p:nvPicPr>
          <p:cNvPr id="6" name="Inhaltsplatzhalter 5">
            <a:extLst>
              <a:ext uri="{FF2B5EF4-FFF2-40B4-BE49-F238E27FC236}">
                <a16:creationId xmlns:a16="http://schemas.microsoft.com/office/drawing/2014/main" id="{20E56F46-F3C5-4196-9A16-4E6227BDE9B7}"/>
              </a:ext>
            </a:extLst>
          </p:cNvPr>
          <p:cNvPicPr>
            <a:picLocks noGrp="1" noChangeAspect="1"/>
          </p:cNvPicPr>
          <p:nvPr>
            <p:ph idx="1"/>
          </p:nvPr>
        </p:nvPicPr>
        <p:blipFill>
          <a:blip r:embed="rId3"/>
          <a:stretch>
            <a:fillRect/>
          </a:stretch>
        </p:blipFill>
        <p:spPr>
          <a:xfrm>
            <a:off x="2379439" y="1828799"/>
            <a:ext cx="7109118" cy="3723861"/>
          </a:xfrm>
          <a:prstGeom prst="rect">
            <a:avLst/>
          </a:prstGeom>
        </p:spPr>
      </p:pic>
      <p:pic>
        <p:nvPicPr>
          <p:cNvPr id="4" name="Grafik 3">
            <a:extLst>
              <a:ext uri="{FF2B5EF4-FFF2-40B4-BE49-F238E27FC236}">
                <a16:creationId xmlns:a16="http://schemas.microsoft.com/office/drawing/2014/main" id="{41660D01-54B0-44BB-AE42-9348C9C9859C}"/>
              </a:ext>
            </a:extLst>
          </p:cNvPr>
          <p:cNvPicPr>
            <a:picLocks noChangeAspect="1"/>
          </p:cNvPicPr>
          <p:nvPr/>
        </p:nvPicPr>
        <p:blipFill>
          <a:blip r:embed="rId4"/>
          <a:stretch>
            <a:fillRect/>
          </a:stretch>
        </p:blipFill>
        <p:spPr>
          <a:xfrm>
            <a:off x="228600" y="164592"/>
            <a:ext cx="1572768" cy="768096"/>
          </a:xfrm>
          <a:prstGeom prst="rect">
            <a:avLst/>
          </a:prstGeom>
        </p:spPr>
      </p:pic>
      <p:sp>
        <p:nvSpPr>
          <p:cNvPr id="7" name="Rectangle 6"/>
          <p:cNvSpPr/>
          <p:nvPr/>
        </p:nvSpPr>
        <p:spPr>
          <a:xfrm>
            <a:off x="1874519" y="1069848"/>
            <a:ext cx="713232" cy="50292"/>
          </a:xfrm>
          <a:prstGeom prst="rect">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2633472" y="1056132"/>
            <a:ext cx="82296" cy="82296"/>
          </a:xfrm>
          <a:prstGeom prst="ellipse">
            <a:avLst/>
          </a:prstGeom>
          <a:solidFill>
            <a:srgbClr val="EB2D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1755648" y="1417320"/>
            <a:ext cx="73152" cy="4846320"/>
          </a:xfrm>
          <a:prstGeom prst="rect">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0012680" y="6327648"/>
            <a:ext cx="1188720" cy="201168"/>
          </a:xfrm>
          <a:prstGeom prst="rect">
            <a:avLst/>
          </a:prstGeom>
          <a:noFill/>
        </p:spPr>
        <p:txBody>
          <a:bodyPr wrap="none">
            <a:spAutoFit/>
          </a:bodyPr>
          <a:lstStyle/>
          <a:p>
            <a:pPr algn="r">
              <a:defRPr sz="900" b="1">
                <a:solidFill>
                  <a:srgbClr val="EB2D3A"/>
                </a:solidFill>
                <a:latin typeface="Aptos"/>
              </a:defRPr>
            </a:pPr>
            <a:r>
              <a:t>ERPROBUNG</a:t>
            </a:r>
          </a:p>
        </p:txBody>
      </p:sp>
      <p:sp>
        <p:nvSpPr>
          <p:cNvPr id="11" name="Rectangle 10"/>
          <p:cNvSpPr/>
          <p:nvPr/>
        </p:nvSpPr>
        <p:spPr>
          <a:xfrm>
            <a:off x="1874519" y="6556248"/>
            <a:ext cx="9555480" cy="10972"/>
          </a:xfrm>
          <a:prstGeom prst="rect">
            <a:avLst/>
          </a:prstGeom>
          <a:solidFill>
            <a:srgbClr val="DCDA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1874519" y="6583680"/>
            <a:ext cx="5943600" cy="201168"/>
          </a:xfrm>
          <a:prstGeom prst="rect">
            <a:avLst/>
          </a:prstGeom>
          <a:noFill/>
        </p:spPr>
        <p:txBody>
          <a:bodyPr wrap="none">
            <a:spAutoFit/>
          </a:bodyPr>
          <a:lstStyle/>
          <a:p>
            <a:pPr>
              <a:defRPr sz="800">
                <a:solidFill>
                  <a:srgbClr val="696768"/>
                </a:solidFill>
                <a:latin typeface="Aptos"/>
              </a:defRPr>
            </a:pPr>
            <a:r>
              <a:t>Vom Wort zum Segen  ·  Auf dem Weg zu einem neuen Benediktionale</a:t>
            </a:r>
          </a:p>
        </p:txBody>
      </p:sp>
      <p:sp>
        <p:nvSpPr>
          <p:cNvPr id="13" name="TextBox 12"/>
          <p:cNvSpPr txBox="1"/>
          <p:nvPr/>
        </p:nvSpPr>
        <p:spPr>
          <a:xfrm>
            <a:off x="10986345" y="6565392"/>
            <a:ext cx="306495" cy="230832"/>
          </a:xfrm>
          <a:prstGeom prst="rect">
            <a:avLst/>
          </a:prstGeom>
          <a:noFill/>
        </p:spPr>
        <p:txBody>
          <a:bodyPr wrap="none">
            <a:spAutoFit/>
          </a:bodyPr>
          <a:lstStyle/>
          <a:p>
            <a:pPr algn="r">
              <a:defRPr sz="900" b="1">
                <a:solidFill>
                  <a:srgbClr val="2B2A2B"/>
                </a:solidFill>
                <a:latin typeface="Aptos"/>
              </a:defRPr>
            </a:pPr>
            <a:r>
              <a:rPr lang="de-DE" dirty="0"/>
              <a:t>19</a:t>
            </a:r>
            <a:endParaRPr dirty="0"/>
          </a:p>
        </p:txBody>
      </p:sp>
    </p:spTree>
    <p:extLst>
      <p:ext uri="{BB962C8B-B14F-4D97-AF65-F5344CB8AC3E}">
        <p14:creationId xmlns:p14="http://schemas.microsoft.com/office/powerpoint/2010/main" val="738984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AF9F7"/>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5D00AD-552F-4F22-A296-A4225FC91405}"/>
              </a:ext>
            </a:extLst>
          </p:cNvPr>
          <p:cNvSpPr>
            <a:spLocks noGrp="1"/>
          </p:cNvSpPr>
          <p:nvPr>
            <p:ph type="title"/>
          </p:nvPr>
        </p:nvSpPr>
        <p:spPr>
          <a:xfrm>
            <a:off x="1874519" y="347472"/>
            <a:ext cx="9372600" cy="685800"/>
          </a:xfrm>
          <a:noFill/>
          <a:ln>
            <a:noFill/>
          </a:ln>
        </p:spPr>
        <p:txBody>
          <a:bodyPr wrap="square">
            <a:normAutofit fontScale="90000"/>
          </a:bodyPr>
          <a:lstStyle/>
          <a:p>
            <a:pPr algn="l">
              <a:defRPr sz="2800" b="1">
                <a:solidFill>
                  <a:srgbClr val="2B2A2B"/>
                </a:solidFill>
                <a:latin typeface="Aptos Display"/>
              </a:defRPr>
            </a:pPr>
            <a:r>
              <a:t>FRAGERASTER FÜR DIE ERPROBUNG VON SEGENSFORMULAREN</a:t>
            </a:r>
            <a:endParaRPr lang="de-AT" b="1" i="1" dirty="0"/>
          </a:p>
        </p:txBody>
      </p:sp>
      <p:pic>
        <p:nvPicPr>
          <p:cNvPr id="5" name="Inhaltsplatzhalter 4">
            <a:extLst>
              <a:ext uri="{FF2B5EF4-FFF2-40B4-BE49-F238E27FC236}">
                <a16:creationId xmlns:a16="http://schemas.microsoft.com/office/drawing/2014/main" id="{C63C881F-0567-4703-B590-8CFA0482393A}"/>
              </a:ext>
            </a:extLst>
          </p:cNvPr>
          <p:cNvPicPr>
            <a:picLocks noGrp="1" noChangeAspect="1"/>
          </p:cNvPicPr>
          <p:nvPr>
            <p:ph idx="1"/>
          </p:nvPr>
        </p:nvPicPr>
        <p:blipFill>
          <a:blip r:embed="rId3"/>
          <a:stretch>
            <a:fillRect/>
          </a:stretch>
        </p:blipFill>
        <p:spPr>
          <a:xfrm>
            <a:off x="2462547" y="1499616"/>
            <a:ext cx="7266906" cy="3870814"/>
          </a:xfrm>
          <a:prstGeom prst="rect">
            <a:avLst/>
          </a:prstGeom>
        </p:spPr>
      </p:pic>
      <p:pic>
        <p:nvPicPr>
          <p:cNvPr id="4" name="Grafik 3">
            <a:extLst>
              <a:ext uri="{FF2B5EF4-FFF2-40B4-BE49-F238E27FC236}">
                <a16:creationId xmlns:a16="http://schemas.microsoft.com/office/drawing/2014/main" id="{41660D01-54B0-44BB-AE42-9348C9C9859C}"/>
              </a:ext>
            </a:extLst>
          </p:cNvPr>
          <p:cNvPicPr>
            <a:picLocks noChangeAspect="1"/>
          </p:cNvPicPr>
          <p:nvPr/>
        </p:nvPicPr>
        <p:blipFill>
          <a:blip r:embed="rId4"/>
          <a:stretch>
            <a:fillRect/>
          </a:stretch>
        </p:blipFill>
        <p:spPr>
          <a:xfrm>
            <a:off x="228600" y="164592"/>
            <a:ext cx="1572768" cy="768096"/>
          </a:xfrm>
          <a:prstGeom prst="rect">
            <a:avLst/>
          </a:prstGeom>
        </p:spPr>
      </p:pic>
      <p:sp>
        <p:nvSpPr>
          <p:cNvPr id="6" name="Rectangle 5"/>
          <p:cNvSpPr/>
          <p:nvPr/>
        </p:nvSpPr>
        <p:spPr>
          <a:xfrm>
            <a:off x="1874519" y="1069848"/>
            <a:ext cx="713232" cy="50292"/>
          </a:xfrm>
          <a:prstGeom prst="rect">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2633472" y="1056132"/>
            <a:ext cx="82296" cy="82296"/>
          </a:xfrm>
          <a:prstGeom prst="ellipse">
            <a:avLst/>
          </a:prstGeom>
          <a:solidFill>
            <a:srgbClr val="EB2D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1755648" y="1417320"/>
            <a:ext cx="73152" cy="4846320"/>
          </a:xfrm>
          <a:prstGeom prst="rect">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012680" y="6327648"/>
            <a:ext cx="1188720" cy="201168"/>
          </a:xfrm>
          <a:prstGeom prst="rect">
            <a:avLst/>
          </a:prstGeom>
          <a:noFill/>
        </p:spPr>
        <p:txBody>
          <a:bodyPr wrap="none">
            <a:spAutoFit/>
          </a:bodyPr>
          <a:lstStyle/>
          <a:p>
            <a:pPr algn="r">
              <a:defRPr sz="900" b="1">
                <a:solidFill>
                  <a:srgbClr val="EB2D3A"/>
                </a:solidFill>
                <a:latin typeface="Aptos"/>
              </a:defRPr>
            </a:pPr>
            <a:r>
              <a:t>ERPROBUNG</a:t>
            </a:r>
          </a:p>
        </p:txBody>
      </p:sp>
      <p:sp>
        <p:nvSpPr>
          <p:cNvPr id="10" name="Rectangle 9"/>
          <p:cNvSpPr/>
          <p:nvPr/>
        </p:nvSpPr>
        <p:spPr>
          <a:xfrm>
            <a:off x="1874519" y="6556248"/>
            <a:ext cx="9555480" cy="10972"/>
          </a:xfrm>
          <a:prstGeom prst="rect">
            <a:avLst/>
          </a:prstGeom>
          <a:solidFill>
            <a:srgbClr val="DCDA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874519" y="6583680"/>
            <a:ext cx="5943600" cy="201168"/>
          </a:xfrm>
          <a:prstGeom prst="rect">
            <a:avLst/>
          </a:prstGeom>
          <a:noFill/>
        </p:spPr>
        <p:txBody>
          <a:bodyPr wrap="none">
            <a:spAutoFit/>
          </a:bodyPr>
          <a:lstStyle/>
          <a:p>
            <a:pPr>
              <a:defRPr sz="800">
                <a:solidFill>
                  <a:srgbClr val="696768"/>
                </a:solidFill>
                <a:latin typeface="Aptos"/>
              </a:defRPr>
            </a:pPr>
            <a:r>
              <a:t>Vom Wort zum Segen  ·  Auf dem Weg zu einem neuen Benediktionale</a:t>
            </a:r>
          </a:p>
        </p:txBody>
      </p:sp>
      <p:sp>
        <p:nvSpPr>
          <p:cNvPr id="12" name="TextBox 11"/>
          <p:cNvSpPr txBox="1"/>
          <p:nvPr/>
        </p:nvSpPr>
        <p:spPr>
          <a:xfrm>
            <a:off x="10986345" y="6565392"/>
            <a:ext cx="306495" cy="230832"/>
          </a:xfrm>
          <a:prstGeom prst="rect">
            <a:avLst/>
          </a:prstGeom>
          <a:noFill/>
        </p:spPr>
        <p:txBody>
          <a:bodyPr wrap="none">
            <a:spAutoFit/>
          </a:bodyPr>
          <a:lstStyle/>
          <a:p>
            <a:pPr algn="r">
              <a:defRPr sz="900" b="1">
                <a:solidFill>
                  <a:srgbClr val="2B2A2B"/>
                </a:solidFill>
                <a:latin typeface="Aptos"/>
              </a:defRPr>
            </a:pPr>
            <a:r>
              <a:rPr lang="de-DE" dirty="0"/>
              <a:t>20</a:t>
            </a:r>
            <a:endParaRPr dirty="0"/>
          </a:p>
        </p:txBody>
      </p:sp>
    </p:spTree>
    <p:extLst>
      <p:ext uri="{BB962C8B-B14F-4D97-AF65-F5344CB8AC3E}">
        <p14:creationId xmlns:p14="http://schemas.microsoft.com/office/powerpoint/2010/main" val="7578603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AF9F7"/>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5D00AD-552F-4F22-A296-A4225FC91405}"/>
              </a:ext>
            </a:extLst>
          </p:cNvPr>
          <p:cNvSpPr>
            <a:spLocks noGrp="1"/>
          </p:cNvSpPr>
          <p:nvPr>
            <p:ph type="title"/>
          </p:nvPr>
        </p:nvSpPr>
        <p:spPr>
          <a:xfrm>
            <a:off x="1874519" y="347472"/>
            <a:ext cx="9372600" cy="685800"/>
          </a:xfrm>
          <a:noFill/>
          <a:ln>
            <a:noFill/>
          </a:ln>
        </p:spPr>
        <p:txBody>
          <a:bodyPr wrap="square">
            <a:normAutofit fontScale="90000"/>
          </a:bodyPr>
          <a:lstStyle/>
          <a:p>
            <a:pPr algn="l">
              <a:defRPr sz="2800" b="1">
                <a:solidFill>
                  <a:srgbClr val="2B2A2B"/>
                </a:solidFill>
                <a:latin typeface="Aptos Display"/>
              </a:defRPr>
            </a:pPr>
            <a:r>
              <a:t>FRAGERASTER FÜR DIE ERPROBUNG VON SEGENSFORMULAREN</a:t>
            </a:r>
            <a:endParaRPr lang="de-AT" b="1" i="1" dirty="0"/>
          </a:p>
        </p:txBody>
      </p:sp>
      <p:pic>
        <p:nvPicPr>
          <p:cNvPr id="5" name="Inhaltsplatzhalter 4">
            <a:extLst>
              <a:ext uri="{FF2B5EF4-FFF2-40B4-BE49-F238E27FC236}">
                <a16:creationId xmlns:a16="http://schemas.microsoft.com/office/drawing/2014/main" id="{7975A394-26A9-47C3-B764-3C681C0CB244}"/>
              </a:ext>
            </a:extLst>
          </p:cNvPr>
          <p:cNvPicPr>
            <a:picLocks noGrp="1" noChangeAspect="1"/>
          </p:cNvPicPr>
          <p:nvPr>
            <p:ph idx="1"/>
          </p:nvPr>
        </p:nvPicPr>
        <p:blipFill>
          <a:blip r:embed="rId3"/>
          <a:stretch>
            <a:fillRect/>
          </a:stretch>
        </p:blipFill>
        <p:spPr>
          <a:xfrm>
            <a:off x="2763761" y="1862395"/>
            <a:ext cx="7843279" cy="3951598"/>
          </a:xfrm>
          <a:prstGeom prst="rect">
            <a:avLst/>
          </a:prstGeom>
        </p:spPr>
      </p:pic>
      <p:pic>
        <p:nvPicPr>
          <p:cNvPr id="4" name="Grafik 3">
            <a:extLst>
              <a:ext uri="{FF2B5EF4-FFF2-40B4-BE49-F238E27FC236}">
                <a16:creationId xmlns:a16="http://schemas.microsoft.com/office/drawing/2014/main" id="{41660D01-54B0-44BB-AE42-9348C9C9859C}"/>
              </a:ext>
            </a:extLst>
          </p:cNvPr>
          <p:cNvPicPr>
            <a:picLocks noChangeAspect="1"/>
          </p:cNvPicPr>
          <p:nvPr/>
        </p:nvPicPr>
        <p:blipFill>
          <a:blip r:embed="rId4"/>
          <a:stretch>
            <a:fillRect/>
          </a:stretch>
        </p:blipFill>
        <p:spPr>
          <a:xfrm>
            <a:off x="228600" y="164592"/>
            <a:ext cx="1572768" cy="768096"/>
          </a:xfrm>
          <a:prstGeom prst="rect">
            <a:avLst/>
          </a:prstGeom>
        </p:spPr>
      </p:pic>
      <p:sp>
        <p:nvSpPr>
          <p:cNvPr id="6" name="Rectangle 5"/>
          <p:cNvSpPr/>
          <p:nvPr/>
        </p:nvSpPr>
        <p:spPr>
          <a:xfrm>
            <a:off x="1874519" y="1069848"/>
            <a:ext cx="713232" cy="50292"/>
          </a:xfrm>
          <a:prstGeom prst="rect">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2633472" y="1056132"/>
            <a:ext cx="82296" cy="82296"/>
          </a:xfrm>
          <a:prstGeom prst="ellipse">
            <a:avLst/>
          </a:prstGeom>
          <a:solidFill>
            <a:srgbClr val="EB2D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1755648" y="1417320"/>
            <a:ext cx="73152" cy="4846320"/>
          </a:xfrm>
          <a:prstGeom prst="rect">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012680" y="6327648"/>
            <a:ext cx="1188720" cy="201168"/>
          </a:xfrm>
          <a:prstGeom prst="rect">
            <a:avLst/>
          </a:prstGeom>
          <a:noFill/>
        </p:spPr>
        <p:txBody>
          <a:bodyPr wrap="none">
            <a:spAutoFit/>
          </a:bodyPr>
          <a:lstStyle/>
          <a:p>
            <a:pPr algn="r">
              <a:defRPr sz="900" b="1">
                <a:solidFill>
                  <a:srgbClr val="EB2D3A"/>
                </a:solidFill>
                <a:latin typeface="Aptos"/>
              </a:defRPr>
            </a:pPr>
            <a:r>
              <a:t>ERPROBUNG</a:t>
            </a:r>
          </a:p>
        </p:txBody>
      </p:sp>
      <p:sp>
        <p:nvSpPr>
          <p:cNvPr id="10" name="Rectangle 9"/>
          <p:cNvSpPr/>
          <p:nvPr/>
        </p:nvSpPr>
        <p:spPr>
          <a:xfrm>
            <a:off x="1874519" y="6556248"/>
            <a:ext cx="9555480" cy="10972"/>
          </a:xfrm>
          <a:prstGeom prst="rect">
            <a:avLst/>
          </a:prstGeom>
          <a:solidFill>
            <a:srgbClr val="DCDA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874519" y="6583680"/>
            <a:ext cx="5943600" cy="201168"/>
          </a:xfrm>
          <a:prstGeom prst="rect">
            <a:avLst/>
          </a:prstGeom>
          <a:noFill/>
        </p:spPr>
        <p:txBody>
          <a:bodyPr wrap="none">
            <a:spAutoFit/>
          </a:bodyPr>
          <a:lstStyle/>
          <a:p>
            <a:pPr>
              <a:defRPr sz="800">
                <a:solidFill>
                  <a:srgbClr val="696768"/>
                </a:solidFill>
                <a:latin typeface="Aptos"/>
              </a:defRPr>
            </a:pPr>
            <a:r>
              <a:t>Vom Wort zum Segen  ·  Auf dem Weg zu einem neuen Benediktionale</a:t>
            </a:r>
          </a:p>
        </p:txBody>
      </p:sp>
      <p:sp>
        <p:nvSpPr>
          <p:cNvPr id="12" name="TextBox 11"/>
          <p:cNvSpPr txBox="1"/>
          <p:nvPr/>
        </p:nvSpPr>
        <p:spPr>
          <a:xfrm>
            <a:off x="10986345" y="6565392"/>
            <a:ext cx="306495" cy="230832"/>
          </a:xfrm>
          <a:prstGeom prst="rect">
            <a:avLst/>
          </a:prstGeom>
          <a:noFill/>
        </p:spPr>
        <p:txBody>
          <a:bodyPr wrap="none">
            <a:spAutoFit/>
          </a:bodyPr>
          <a:lstStyle/>
          <a:p>
            <a:pPr algn="r">
              <a:defRPr sz="900" b="1">
                <a:solidFill>
                  <a:srgbClr val="2B2A2B"/>
                </a:solidFill>
                <a:latin typeface="Aptos"/>
              </a:defRPr>
            </a:pPr>
            <a:r>
              <a:rPr dirty="0"/>
              <a:t>2</a:t>
            </a:r>
            <a:r>
              <a:rPr lang="de-DE" dirty="0"/>
              <a:t>1</a:t>
            </a:r>
            <a:endParaRPr dirty="0"/>
          </a:p>
        </p:txBody>
      </p:sp>
    </p:spTree>
    <p:extLst>
      <p:ext uri="{BB962C8B-B14F-4D97-AF65-F5344CB8AC3E}">
        <p14:creationId xmlns:p14="http://schemas.microsoft.com/office/powerpoint/2010/main" val="833719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AF9F7"/>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5D00AD-552F-4F22-A296-A4225FC91405}"/>
              </a:ext>
            </a:extLst>
          </p:cNvPr>
          <p:cNvSpPr>
            <a:spLocks noGrp="1"/>
          </p:cNvSpPr>
          <p:nvPr>
            <p:ph type="title"/>
          </p:nvPr>
        </p:nvSpPr>
        <p:spPr>
          <a:xfrm>
            <a:off x="1874519" y="347472"/>
            <a:ext cx="9372600" cy="685800"/>
          </a:xfrm>
          <a:noFill/>
          <a:ln>
            <a:noFill/>
          </a:ln>
        </p:spPr>
        <p:txBody>
          <a:bodyPr wrap="square">
            <a:normAutofit fontScale="90000"/>
          </a:bodyPr>
          <a:lstStyle/>
          <a:p>
            <a:pPr algn="l">
              <a:defRPr sz="2800" b="1">
                <a:solidFill>
                  <a:srgbClr val="2B2A2B"/>
                </a:solidFill>
                <a:latin typeface="Aptos Display"/>
              </a:defRPr>
            </a:pPr>
            <a:r>
              <a:t>FRAGERASTER FÜR DIE ERPROBUNG VON SEGENSFORMULAREN</a:t>
            </a:r>
            <a:endParaRPr lang="de-AT" b="1" i="1" dirty="0"/>
          </a:p>
        </p:txBody>
      </p:sp>
      <p:pic>
        <p:nvPicPr>
          <p:cNvPr id="5" name="Inhaltsplatzhalter 4">
            <a:extLst>
              <a:ext uri="{FF2B5EF4-FFF2-40B4-BE49-F238E27FC236}">
                <a16:creationId xmlns:a16="http://schemas.microsoft.com/office/drawing/2014/main" id="{51A9F84C-45B2-4773-9881-83B07A935EA4}"/>
              </a:ext>
            </a:extLst>
          </p:cNvPr>
          <p:cNvPicPr>
            <a:picLocks noGrp="1" noChangeAspect="1"/>
          </p:cNvPicPr>
          <p:nvPr>
            <p:ph idx="1"/>
          </p:nvPr>
        </p:nvPicPr>
        <p:blipFill>
          <a:blip r:embed="rId3"/>
          <a:stretch>
            <a:fillRect/>
          </a:stretch>
        </p:blipFill>
        <p:spPr>
          <a:xfrm>
            <a:off x="3159981" y="1808385"/>
            <a:ext cx="7629939" cy="4064189"/>
          </a:xfrm>
          <a:prstGeom prst="rect">
            <a:avLst/>
          </a:prstGeom>
        </p:spPr>
      </p:pic>
      <p:pic>
        <p:nvPicPr>
          <p:cNvPr id="4" name="Grafik 3">
            <a:extLst>
              <a:ext uri="{FF2B5EF4-FFF2-40B4-BE49-F238E27FC236}">
                <a16:creationId xmlns:a16="http://schemas.microsoft.com/office/drawing/2014/main" id="{41660D01-54B0-44BB-AE42-9348C9C9859C}"/>
              </a:ext>
            </a:extLst>
          </p:cNvPr>
          <p:cNvPicPr>
            <a:picLocks noChangeAspect="1"/>
          </p:cNvPicPr>
          <p:nvPr/>
        </p:nvPicPr>
        <p:blipFill>
          <a:blip r:embed="rId4"/>
          <a:stretch>
            <a:fillRect/>
          </a:stretch>
        </p:blipFill>
        <p:spPr>
          <a:xfrm>
            <a:off x="228600" y="164592"/>
            <a:ext cx="1572768" cy="768096"/>
          </a:xfrm>
          <a:prstGeom prst="rect">
            <a:avLst/>
          </a:prstGeom>
        </p:spPr>
      </p:pic>
      <p:sp>
        <p:nvSpPr>
          <p:cNvPr id="6" name="Rectangle 5"/>
          <p:cNvSpPr/>
          <p:nvPr/>
        </p:nvSpPr>
        <p:spPr>
          <a:xfrm>
            <a:off x="1874519" y="1069848"/>
            <a:ext cx="713232" cy="50292"/>
          </a:xfrm>
          <a:prstGeom prst="rect">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2633472" y="1056132"/>
            <a:ext cx="82296" cy="82296"/>
          </a:xfrm>
          <a:prstGeom prst="ellipse">
            <a:avLst/>
          </a:prstGeom>
          <a:solidFill>
            <a:srgbClr val="EB2D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1755648" y="1417320"/>
            <a:ext cx="73152" cy="4846320"/>
          </a:xfrm>
          <a:prstGeom prst="rect">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012680" y="6327648"/>
            <a:ext cx="1188720" cy="201168"/>
          </a:xfrm>
          <a:prstGeom prst="rect">
            <a:avLst/>
          </a:prstGeom>
          <a:noFill/>
        </p:spPr>
        <p:txBody>
          <a:bodyPr wrap="none">
            <a:spAutoFit/>
          </a:bodyPr>
          <a:lstStyle/>
          <a:p>
            <a:pPr algn="r">
              <a:defRPr sz="900" b="1">
                <a:solidFill>
                  <a:srgbClr val="EB2D3A"/>
                </a:solidFill>
                <a:latin typeface="Aptos"/>
              </a:defRPr>
            </a:pPr>
            <a:r>
              <a:t>ERPROBUNG</a:t>
            </a:r>
          </a:p>
        </p:txBody>
      </p:sp>
      <p:sp>
        <p:nvSpPr>
          <p:cNvPr id="10" name="Rectangle 9"/>
          <p:cNvSpPr/>
          <p:nvPr/>
        </p:nvSpPr>
        <p:spPr>
          <a:xfrm>
            <a:off x="1874519" y="6556248"/>
            <a:ext cx="9555480" cy="10972"/>
          </a:xfrm>
          <a:prstGeom prst="rect">
            <a:avLst/>
          </a:prstGeom>
          <a:solidFill>
            <a:srgbClr val="DCDA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874519" y="6583680"/>
            <a:ext cx="5943600" cy="201168"/>
          </a:xfrm>
          <a:prstGeom prst="rect">
            <a:avLst/>
          </a:prstGeom>
          <a:noFill/>
        </p:spPr>
        <p:txBody>
          <a:bodyPr wrap="none">
            <a:spAutoFit/>
          </a:bodyPr>
          <a:lstStyle/>
          <a:p>
            <a:pPr>
              <a:defRPr sz="800">
                <a:solidFill>
                  <a:srgbClr val="696768"/>
                </a:solidFill>
                <a:latin typeface="Aptos"/>
              </a:defRPr>
            </a:pPr>
            <a:r>
              <a:t>Vom Wort zum Segen  ·  Auf dem Weg zu einem neuen Benediktionale</a:t>
            </a:r>
          </a:p>
        </p:txBody>
      </p:sp>
      <p:sp>
        <p:nvSpPr>
          <p:cNvPr id="12" name="TextBox 11"/>
          <p:cNvSpPr txBox="1"/>
          <p:nvPr/>
        </p:nvSpPr>
        <p:spPr>
          <a:xfrm>
            <a:off x="10986345" y="6565392"/>
            <a:ext cx="306495" cy="230832"/>
          </a:xfrm>
          <a:prstGeom prst="rect">
            <a:avLst/>
          </a:prstGeom>
          <a:noFill/>
        </p:spPr>
        <p:txBody>
          <a:bodyPr wrap="none">
            <a:spAutoFit/>
          </a:bodyPr>
          <a:lstStyle/>
          <a:p>
            <a:pPr algn="r">
              <a:defRPr sz="900" b="1">
                <a:solidFill>
                  <a:srgbClr val="2B2A2B"/>
                </a:solidFill>
                <a:latin typeface="Aptos"/>
              </a:defRPr>
            </a:pPr>
            <a:r>
              <a:rPr dirty="0"/>
              <a:t>2</a:t>
            </a:r>
            <a:r>
              <a:rPr lang="de-DE" dirty="0"/>
              <a:t>2</a:t>
            </a:r>
            <a:endParaRPr dirty="0"/>
          </a:p>
        </p:txBody>
      </p:sp>
    </p:spTree>
    <p:extLst>
      <p:ext uri="{BB962C8B-B14F-4D97-AF65-F5344CB8AC3E}">
        <p14:creationId xmlns:p14="http://schemas.microsoft.com/office/powerpoint/2010/main" val="15208529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AF9F7"/>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5D00AD-552F-4F22-A296-A4225FC91405}"/>
              </a:ext>
            </a:extLst>
          </p:cNvPr>
          <p:cNvSpPr>
            <a:spLocks noGrp="1"/>
          </p:cNvSpPr>
          <p:nvPr>
            <p:ph type="title"/>
          </p:nvPr>
        </p:nvSpPr>
        <p:spPr>
          <a:xfrm>
            <a:off x="1874519" y="347472"/>
            <a:ext cx="9372600" cy="685800"/>
          </a:xfrm>
          <a:noFill/>
          <a:ln>
            <a:noFill/>
          </a:ln>
        </p:spPr>
        <p:txBody>
          <a:bodyPr wrap="square">
            <a:normAutofit fontScale="90000"/>
          </a:bodyPr>
          <a:lstStyle/>
          <a:p>
            <a:pPr algn="l">
              <a:defRPr sz="2800" b="1">
                <a:solidFill>
                  <a:srgbClr val="2B2A2B"/>
                </a:solidFill>
                <a:latin typeface="Aptos Display"/>
              </a:defRPr>
            </a:pPr>
            <a:r>
              <a:t>FRAGERASTER FÜR DIE ERPROBUNG VON SEGENSFORMULAREN</a:t>
            </a:r>
            <a:endParaRPr lang="de-AT" b="1" i="1" dirty="0"/>
          </a:p>
        </p:txBody>
      </p:sp>
      <p:pic>
        <p:nvPicPr>
          <p:cNvPr id="5" name="Inhaltsplatzhalter 4">
            <a:extLst>
              <a:ext uri="{FF2B5EF4-FFF2-40B4-BE49-F238E27FC236}">
                <a16:creationId xmlns:a16="http://schemas.microsoft.com/office/drawing/2014/main" id="{C3AEB6F6-40E0-4156-96CE-6BB342A76483}"/>
              </a:ext>
            </a:extLst>
          </p:cNvPr>
          <p:cNvPicPr>
            <a:picLocks noGrp="1" noChangeAspect="1"/>
          </p:cNvPicPr>
          <p:nvPr>
            <p:ph idx="1"/>
          </p:nvPr>
        </p:nvPicPr>
        <p:blipFill>
          <a:blip r:embed="rId3"/>
          <a:stretch>
            <a:fillRect/>
          </a:stretch>
        </p:blipFill>
        <p:spPr>
          <a:xfrm>
            <a:off x="2407086" y="1371982"/>
            <a:ext cx="5586984" cy="2143836"/>
          </a:xfrm>
          <a:prstGeom prst="rect">
            <a:avLst/>
          </a:prstGeom>
        </p:spPr>
      </p:pic>
      <p:pic>
        <p:nvPicPr>
          <p:cNvPr id="4" name="Grafik 3">
            <a:extLst>
              <a:ext uri="{FF2B5EF4-FFF2-40B4-BE49-F238E27FC236}">
                <a16:creationId xmlns:a16="http://schemas.microsoft.com/office/drawing/2014/main" id="{41660D01-54B0-44BB-AE42-9348C9C9859C}"/>
              </a:ext>
            </a:extLst>
          </p:cNvPr>
          <p:cNvPicPr>
            <a:picLocks noChangeAspect="1"/>
          </p:cNvPicPr>
          <p:nvPr/>
        </p:nvPicPr>
        <p:blipFill>
          <a:blip r:embed="rId4"/>
          <a:stretch>
            <a:fillRect/>
          </a:stretch>
        </p:blipFill>
        <p:spPr>
          <a:xfrm>
            <a:off x="228600" y="164592"/>
            <a:ext cx="1572768" cy="768096"/>
          </a:xfrm>
          <a:prstGeom prst="rect">
            <a:avLst/>
          </a:prstGeom>
        </p:spPr>
      </p:pic>
      <p:pic>
        <p:nvPicPr>
          <p:cNvPr id="6" name="Grafik 5">
            <a:extLst>
              <a:ext uri="{FF2B5EF4-FFF2-40B4-BE49-F238E27FC236}">
                <a16:creationId xmlns:a16="http://schemas.microsoft.com/office/drawing/2014/main" id="{8009EACE-5ED0-4ADA-B71D-0EF66ED7420C}"/>
              </a:ext>
            </a:extLst>
          </p:cNvPr>
          <p:cNvPicPr>
            <a:picLocks noChangeAspect="1"/>
          </p:cNvPicPr>
          <p:nvPr/>
        </p:nvPicPr>
        <p:blipFill>
          <a:blip r:embed="rId5"/>
          <a:stretch>
            <a:fillRect/>
          </a:stretch>
        </p:blipFill>
        <p:spPr>
          <a:xfrm>
            <a:off x="2231135" y="3515818"/>
            <a:ext cx="7634285" cy="2662857"/>
          </a:xfrm>
          <a:prstGeom prst="rect">
            <a:avLst/>
          </a:prstGeom>
        </p:spPr>
      </p:pic>
      <p:sp>
        <p:nvSpPr>
          <p:cNvPr id="11" name="Rectangle 10"/>
          <p:cNvSpPr/>
          <p:nvPr/>
        </p:nvSpPr>
        <p:spPr>
          <a:xfrm>
            <a:off x="1874519" y="1069848"/>
            <a:ext cx="713232" cy="50292"/>
          </a:xfrm>
          <a:prstGeom prst="rect">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2633472" y="1056132"/>
            <a:ext cx="82296" cy="82296"/>
          </a:xfrm>
          <a:prstGeom prst="ellipse">
            <a:avLst/>
          </a:prstGeom>
          <a:solidFill>
            <a:srgbClr val="EB2D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1755648" y="1417320"/>
            <a:ext cx="73152" cy="4846320"/>
          </a:xfrm>
          <a:prstGeom prst="rect">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10012680" y="6327648"/>
            <a:ext cx="1188720" cy="201168"/>
          </a:xfrm>
          <a:prstGeom prst="rect">
            <a:avLst/>
          </a:prstGeom>
          <a:noFill/>
        </p:spPr>
        <p:txBody>
          <a:bodyPr wrap="none">
            <a:spAutoFit/>
          </a:bodyPr>
          <a:lstStyle/>
          <a:p>
            <a:pPr algn="r">
              <a:defRPr sz="900" b="1">
                <a:solidFill>
                  <a:srgbClr val="EB2D3A"/>
                </a:solidFill>
                <a:latin typeface="Aptos"/>
              </a:defRPr>
            </a:pPr>
            <a:r>
              <a:t>ERPROBUNG</a:t>
            </a:r>
          </a:p>
        </p:txBody>
      </p:sp>
      <p:sp>
        <p:nvSpPr>
          <p:cNvPr id="15" name="Rectangle 14"/>
          <p:cNvSpPr/>
          <p:nvPr/>
        </p:nvSpPr>
        <p:spPr>
          <a:xfrm>
            <a:off x="1874519" y="6556248"/>
            <a:ext cx="9555480" cy="10972"/>
          </a:xfrm>
          <a:prstGeom prst="rect">
            <a:avLst/>
          </a:prstGeom>
          <a:solidFill>
            <a:srgbClr val="DCDA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874519" y="6583680"/>
            <a:ext cx="5943600" cy="201168"/>
          </a:xfrm>
          <a:prstGeom prst="rect">
            <a:avLst/>
          </a:prstGeom>
          <a:noFill/>
        </p:spPr>
        <p:txBody>
          <a:bodyPr wrap="none">
            <a:spAutoFit/>
          </a:bodyPr>
          <a:lstStyle/>
          <a:p>
            <a:pPr>
              <a:defRPr sz="800">
                <a:solidFill>
                  <a:srgbClr val="696768"/>
                </a:solidFill>
                <a:latin typeface="Aptos"/>
              </a:defRPr>
            </a:pPr>
            <a:r>
              <a:t>Vom Wort zum Segen  ·  Auf dem Weg zu einem neuen Benediktionale</a:t>
            </a:r>
          </a:p>
        </p:txBody>
      </p:sp>
      <p:sp>
        <p:nvSpPr>
          <p:cNvPr id="17" name="TextBox 16"/>
          <p:cNvSpPr txBox="1"/>
          <p:nvPr/>
        </p:nvSpPr>
        <p:spPr>
          <a:xfrm>
            <a:off x="10986345" y="6565392"/>
            <a:ext cx="306495" cy="230832"/>
          </a:xfrm>
          <a:prstGeom prst="rect">
            <a:avLst/>
          </a:prstGeom>
          <a:noFill/>
        </p:spPr>
        <p:txBody>
          <a:bodyPr wrap="none">
            <a:spAutoFit/>
          </a:bodyPr>
          <a:lstStyle/>
          <a:p>
            <a:pPr algn="r">
              <a:defRPr sz="900" b="1">
                <a:solidFill>
                  <a:srgbClr val="2B2A2B"/>
                </a:solidFill>
                <a:latin typeface="Aptos"/>
              </a:defRPr>
            </a:pPr>
            <a:r>
              <a:rPr dirty="0"/>
              <a:t>2</a:t>
            </a:r>
            <a:r>
              <a:rPr lang="de-DE" dirty="0"/>
              <a:t>3</a:t>
            </a:r>
            <a:endParaRPr dirty="0"/>
          </a:p>
        </p:txBody>
      </p:sp>
    </p:spTree>
    <p:extLst>
      <p:ext uri="{BB962C8B-B14F-4D97-AF65-F5344CB8AC3E}">
        <p14:creationId xmlns:p14="http://schemas.microsoft.com/office/powerpoint/2010/main" val="1015991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AF9F7"/>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5D00AD-552F-4F22-A296-A4225FC91405}"/>
              </a:ext>
            </a:extLst>
          </p:cNvPr>
          <p:cNvSpPr>
            <a:spLocks noGrp="1"/>
          </p:cNvSpPr>
          <p:nvPr>
            <p:ph type="title"/>
          </p:nvPr>
        </p:nvSpPr>
        <p:spPr>
          <a:xfrm>
            <a:off x="1874519" y="347472"/>
            <a:ext cx="9372600" cy="685800"/>
          </a:xfrm>
          <a:noFill/>
          <a:ln>
            <a:noFill/>
          </a:ln>
        </p:spPr>
        <p:txBody>
          <a:bodyPr wrap="square">
            <a:normAutofit fontScale="90000"/>
          </a:bodyPr>
          <a:lstStyle/>
          <a:p>
            <a:pPr algn="l">
              <a:defRPr sz="2800" b="1">
                <a:solidFill>
                  <a:srgbClr val="2B2A2B"/>
                </a:solidFill>
                <a:latin typeface="Aptos Display"/>
              </a:defRPr>
            </a:pPr>
            <a:r>
              <a:t>FRAGERASTER FÜR DIE ERPROBUNG VON SEGENSFORMULAREN</a:t>
            </a:r>
            <a:endParaRPr lang="de-AT" b="1" i="1" dirty="0"/>
          </a:p>
        </p:txBody>
      </p:sp>
      <p:pic>
        <p:nvPicPr>
          <p:cNvPr id="5" name="Inhaltsplatzhalter 4">
            <a:extLst>
              <a:ext uri="{FF2B5EF4-FFF2-40B4-BE49-F238E27FC236}">
                <a16:creationId xmlns:a16="http://schemas.microsoft.com/office/drawing/2014/main" id="{EEE1D636-AC4C-44A2-997E-C051624BFE10}"/>
              </a:ext>
            </a:extLst>
          </p:cNvPr>
          <p:cNvPicPr>
            <a:picLocks noGrp="1" noChangeAspect="1"/>
          </p:cNvPicPr>
          <p:nvPr>
            <p:ph idx="1"/>
          </p:nvPr>
        </p:nvPicPr>
        <p:blipFill>
          <a:blip r:embed="rId3"/>
          <a:stretch>
            <a:fillRect/>
          </a:stretch>
        </p:blipFill>
        <p:spPr>
          <a:xfrm>
            <a:off x="3192116" y="1795736"/>
            <a:ext cx="6737406" cy="3266527"/>
          </a:xfrm>
          <a:prstGeom prst="rect">
            <a:avLst/>
          </a:prstGeom>
        </p:spPr>
      </p:pic>
      <p:pic>
        <p:nvPicPr>
          <p:cNvPr id="4" name="Grafik 3">
            <a:extLst>
              <a:ext uri="{FF2B5EF4-FFF2-40B4-BE49-F238E27FC236}">
                <a16:creationId xmlns:a16="http://schemas.microsoft.com/office/drawing/2014/main" id="{41660D01-54B0-44BB-AE42-9348C9C9859C}"/>
              </a:ext>
            </a:extLst>
          </p:cNvPr>
          <p:cNvPicPr>
            <a:picLocks noChangeAspect="1"/>
          </p:cNvPicPr>
          <p:nvPr/>
        </p:nvPicPr>
        <p:blipFill>
          <a:blip r:embed="rId4"/>
          <a:stretch>
            <a:fillRect/>
          </a:stretch>
        </p:blipFill>
        <p:spPr>
          <a:xfrm>
            <a:off x="228600" y="164592"/>
            <a:ext cx="1572768" cy="768096"/>
          </a:xfrm>
          <a:prstGeom prst="rect">
            <a:avLst/>
          </a:prstGeom>
        </p:spPr>
      </p:pic>
      <p:sp>
        <p:nvSpPr>
          <p:cNvPr id="6" name="Rectangle 5"/>
          <p:cNvSpPr/>
          <p:nvPr/>
        </p:nvSpPr>
        <p:spPr>
          <a:xfrm>
            <a:off x="1874519" y="1069848"/>
            <a:ext cx="713232" cy="50292"/>
          </a:xfrm>
          <a:prstGeom prst="rect">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2633472" y="1056132"/>
            <a:ext cx="82296" cy="82296"/>
          </a:xfrm>
          <a:prstGeom prst="ellipse">
            <a:avLst/>
          </a:prstGeom>
          <a:solidFill>
            <a:srgbClr val="EB2D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1755648" y="1417320"/>
            <a:ext cx="73152" cy="4846320"/>
          </a:xfrm>
          <a:prstGeom prst="rect">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012680" y="6327648"/>
            <a:ext cx="1188720" cy="201168"/>
          </a:xfrm>
          <a:prstGeom prst="rect">
            <a:avLst/>
          </a:prstGeom>
          <a:noFill/>
        </p:spPr>
        <p:txBody>
          <a:bodyPr wrap="none">
            <a:spAutoFit/>
          </a:bodyPr>
          <a:lstStyle/>
          <a:p>
            <a:pPr algn="r">
              <a:defRPr sz="900" b="1">
                <a:solidFill>
                  <a:srgbClr val="EB2D3A"/>
                </a:solidFill>
                <a:latin typeface="Aptos"/>
              </a:defRPr>
            </a:pPr>
            <a:r>
              <a:t>ERPROBUNG</a:t>
            </a:r>
          </a:p>
        </p:txBody>
      </p:sp>
      <p:sp>
        <p:nvSpPr>
          <p:cNvPr id="10" name="Rectangle 9"/>
          <p:cNvSpPr/>
          <p:nvPr/>
        </p:nvSpPr>
        <p:spPr>
          <a:xfrm>
            <a:off x="1874519" y="6556248"/>
            <a:ext cx="9555480" cy="10972"/>
          </a:xfrm>
          <a:prstGeom prst="rect">
            <a:avLst/>
          </a:prstGeom>
          <a:solidFill>
            <a:srgbClr val="DCDA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874519" y="6583680"/>
            <a:ext cx="5943600" cy="201168"/>
          </a:xfrm>
          <a:prstGeom prst="rect">
            <a:avLst/>
          </a:prstGeom>
          <a:noFill/>
        </p:spPr>
        <p:txBody>
          <a:bodyPr wrap="none">
            <a:spAutoFit/>
          </a:bodyPr>
          <a:lstStyle/>
          <a:p>
            <a:pPr>
              <a:defRPr sz="800">
                <a:solidFill>
                  <a:srgbClr val="696768"/>
                </a:solidFill>
                <a:latin typeface="Aptos"/>
              </a:defRPr>
            </a:pPr>
            <a:r>
              <a:t>Vom Wort zum Segen  ·  Auf dem Weg zu einem neuen Benediktionale</a:t>
            </a:r>
          </a:p>
        </p:txBody>
      </p:sp>
      <p:sp>
        <p:nvSpPr>
          <p:cNvPr id="12" name="TextBox 11"/>
          <p:cNvSpPr txBox="1"/>
          <p:nvPr/>
        </p:nvSpPr>
        <p:spPr>
          <a:xfrm>
            <a:off x="10986345" y="6565392"/>
            <a:ext cx="306495" cy="230832"/>
          </a:xfrm>
          <a:prstGeom prst="rect">
            <a:avLst/>
          </a:prstGeom>
          <a:noFill/>
        </p:spPr>
        <p:txBody>
          <a:bodyPr wrap="none">
            <a:spAutoFit/>
          </a:bodyPr>
          <a:lstStyle/>
          <a:p>
            <a:pPr algn="r">
              <a:defRPr sz="900" b="1">
                <a:solidFill>
                  <a:srgbClr val="2B2A2B"/>
                </a:solidFill>
                <a:latin typeface="Aptos"/>
              </a:defRPr>
            </a:pPr>
            <a:r>
              <a:rPr dirty="0"/>
              <a:t>2</a:t>
            </a:r>
            <a:r>
              <a:rPr lang="de-DE" dirty="0"/>
              <a:t>4</a:t>
            </a:r>
            <a:endParaRPr dirty="0"/>
          </a:p>
        </p:txBody>
      </p:sp>
    </p:spTree>
    <p:extLst>
      <p:ext uri="{BB962C8B-B14F-4D97-AF65-F5344CB8AC3E}">
        <p14:creationId xmlns:p14="http://schemas.microsoft.com/office/powerpoint/2010/main" val="20495575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AF9F7"/>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5D00AD-552F-4F22-A296-A4225FC91405}"/>
              </a:ext>
            </a:extLst>
          </p:cNvPr>
          <p:cNvSpPr>
            <a:spLocks noGrp="1"/>
          </p:cNvSpPr>
          <p:nvPr>
            <p:ph type="title"/>
          </p:nvPr>
        </p:nvSpPr>
        <p:spPr>
          <a:xfrm>
            <a:off x="1874519" y="347472"/>
            <a:ext cx="9372600" cy="685800"/>
          </a:xfrm>
          <a:noFill/>
          <a:ln>
            <a:noFill/>
          </a:ln>
        </p:spPr>
        <p:txBody>
          <a:bodyPr wrap="square">
            <a:normAutofit/>
          </a:bodyPr>
          <a:lstStyle/>
          <a:p>
            <a:pPr algn="l">
              <a:defRPr sz="2800" b="1">
                <a:solidFill>
                  <a:srgbClr val="2B2A2B"/>
                </a:solidFill>
                <a:latin typeface="Aptos Display"/>
              </a:defRPr>
            </a:pPr>
            <a:r>
              <a:rPr lang="de-AT" dirty="0"/>
              <a:t>Segnung Jugendlicher vor besonderen Lebensabschnitten</a:t>
            </a:r>
            <a:endParaRPr dirty="0"/>
          </a:p>
        </p:txBody>
      </p:sp>
      <p:pic>
        <p:nvPicPr>
          <p:cNvPr id="4" name="Grafik 3">
            <a:extLst>
              <a:ext uri="{FF2B5EF4-FFF2-40B4-BE49-F238E27FC236}">
                <a16:creationId xmlns:a16="http://schemas.microsoft.com/office/drawing/2014/main" id="{41660D01-54B0-44BB-AE42-9348C9C9859C}"/>
              </a:ext>
            </a:extLst>
          </p:cNvPr>
          <p:cNvPicPr>
            <a:picLocks noChangeAspect="1"/>
          </p:cNvPicPr>
          <p:nvPr/>
        </p:nvPicPr>
        <p:blipFill>
          <a:blip r:embed="rId3"/>
          <a:stretch>
            <a:fillRect/>
          </a:stretch>
        </p:blipFill>
        <p:spPr>
          <a:xfrm>
            <a:off x="228600" y="164592"/>
            <a:ext cx="1572768" cy="768096"/>
          </a:xfrm>
          <a:prstGeom prst="rect">
            <a:avLst/>
          </a:prstGeom>
        </p:spPr>
      </p:pic>
      <p:sp>
        <p:nvSpPr>
          <p:cNvPr id="6" name="Inhaltsplatzhalter 5">
            <a:extLst>
              <a:ext uri="{FF2B5EF4-FFF2-40B4-BE49-F238E27FC236}">
                <a16:creationId xmlns:a16="http://schemas.microsoft.com/office/drawing/2014/main" id="{16740363-8BF3-4B73-934C-675089A3EA57}"/>
              </a:ext>
            </a:extLst>
          </p:cNvPr>
          <p:cNvSpPr>
            <a:spLocks noGrp="1"/>
          </p:cNvSpPr>
          <p:nvPr>
            <p:ph idx="1"/>
          </p:nvPr>
        </p:nvSpPr>
        <p:spPr>
          <a:xfrm>
            <a:off x="914400" y="1828800"/>
            <a:ext cx="2903286" cy="3291840"/>
          </a:xfrm>
          <a:noFill/>
          <a:ln>
            <a:noFill/>
          </a:ln>
        </p:spPr>
        <p:txBody>
          <a:bodyPr wrap="square" lIns="73152" rIns="73152"/>
          <a:lstStyle/>
          <a:p>
            <a:pPr>
              <a:spcAft>
                <a:spcPts val="1000"/>
              </a:spcAft>
              <a:defRPr sz="2200">
                <a:solidFill>
                  <a:srgbClr val="2B2A2B"/>
                </a:solidFill>
                <a:latin typeface="Aptos"/>
              </a:defRPr>
            </a:pPr>
            <a:endParaRPr lang="de-AT" dirty="0"/>
          </a:p>
          <a:p>
            <a:pPr>
              <a:spcAft>
                <a:spcPts val="1000"/>
              </a:spcAft>
              <a:defRPr sz="2200">
                <a:solidFill>
                  <a:srgbClr val="2B2A2B"/>
                </a:solidFill>
                <a:latin typeface="Aptos"/>
              </a:defRPr>
            </a:pPr>
            <a:endParaRPr lang="de-AT" dirty="0"/>
          </a:p>
          <a:p>
            <a:pPr>
              <a:spcAft>
                <a:spcPts val="1000"/>
              </a:spcAft>
              <a:defRPr sz="2200">
                <a:solidFill>
                  <a:srgbClr val="2B2A2B"/>
                </a:solidFill>
                <a:latin typeface="Aptos"/>
              </a:defRPr>
            </a:pPr>
            <a:endParaRPr lang="de-AT" dirty="0"/>
          </a:p>
          <a:p>
            <a:pPr>
              <a:spcAft>
                <a:spcPts val="1000"/>
              </a:spcAft>
              <a:defRPr sz="2200">
                <a:solidFill>
                  <a:srgbClr val="2B2A2B"/>
                </a:solidFill>
                <a:latin typeface="Aptos"/>
              </a:defRPr>
            </a:pPr>
            <a:r>
              <a:rPr lang="de-AT" b="1" dirty="0"/>
              <a:t>Blick ins Formular</a:t>
            </a:r>
          </a:p>
          <a:p>
            <a:pPr>
              <a:spcAft>
                <a:spcPts val="1000"/>
              </a:spcAft>
              <a:defRPr sz="2200">
                <a:solidFill>
                  <a:srgbClr val="2B2A2B"/>
                </a:solidFill>
                <a:latin typeface="Aptos"/>
              </a:defRPr>
            </a:pPr>
            <a:endParaRPr lang="de-AT" dirty="0"/>
          </a:p>
        </p:txBody>
      </p:sp>
      <p:sp>
        <p:nvSpPr>
          <p:cNvPr id="7" name="Rectangle 6"/>
          <p:cNvSpPr/>
          <p:nvPr/>
        </p:nvSpPr>
        <p:spPr>
          <a:xfrm>
            <a:off x="1874519" y="1069848"/>
            <a:ext cx="713232" cy="50292"/>
          </a:xfrm>
          <a:prstGeom prst="rect">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2633472" y="1056132"/>
            <a:ext cx="82296" cy="82296"/>
          </a:xfrm>
          <a:prstGeom prst="ellipse">
            <a:avLst/>
          </a:prstGeom>
          <a:solidFill>
            <a:srgbClr val="EB2D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9459355" y="6089671"/>
            <a:ext cx="4114800" cy="274320"/>
          </a:xfrm>
          <a:prstGeom prst="rect">
            <a:avLst/>
          </a:prstGeom>
          <a:noFill/>
        </p:spPr>
        <p:txBody>
          <a:bodyPr wrap="none">
            <a:spAutoFit/>
          </a:bodyPr>
          <a:lstStyle/>
          <a:p>
            <a:pPr>
              <a:defRPr sz="1000" b="1">
                <a:solidFill>
                  <a:srgbClr val="EB2D3A"/>
                </a:solidFill>
                <a:latin typeface="Aptos"/>
              </a:defRPr>
            </a:pPr>
            <a:r>
              <a:rPr dirty="0"/>
              <a:t>BLICK INS FORMULAR</a:t>
            </a:r>
          </a:p>
        </p:txBody>
      </p:sp>
      <p:sp>
        <p:nvSpPr>
          <p:cNvPr id="10" name="Rectangle 9"/>
          <p:cNvSpPr/>
          <p:nvPr/>
        </p:nvSpPr>
        <p:spPr>
          <a:xfrm>
            <a:off x="1874519" y="6556248"/>
            <a:ext cx="9555480" cy="10972"/>
          </a:xfrm>
          <a:prstGeom prst="rect">
            <a:avLst/>
          </a:prstGeom>
          <a:solidFill>
            <a:srgbClr val="DCDA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874519" y="6583680"/>
            <a:ext cx="5943600" cy="201168"/>
          </a:xfrm>
          <a:prstGeom prst="rect">
            <a:avLst/>
          </a:prstGeom>
          <a:noFill/>
        </p:spPr>
        <p:txBody>
          <a:bodyPr wrap="none">
            <a:spAutoFit/>
          </a:bodyPr>
          <a:lstStyle/>
          <a:p>
            <a:pPr>
              <a:defRPr sz="800">
                <a:solidFill>
                  <a:srgbClr val="696768"/>
                </a:solidFill>
                <a:latin typeface="Aptos"/>
              </a:defRPr>
            </a:pPr>
            <a:r>
              <a:t>Vom Wort zum Segen  ·  Auf dem Weg zu einem neuen Benediktionale</a:t>
            </a:r>
          </a:p>
        </p:txBody>
      </p:sp>
      <p:sp>
        <p:nvSpPr>
          <p:cNvPr id="12" name="TextBox 11"/>
          <p:cNvSpPr txBox="1"/>
          <p:nvPr/>
        </p:nvSpPr>
        <p:spPr>
          <a:xfrm>
            <a:off x="10986345" y="6565392"/>
            <a:ext cx="306495" cy="230832"/>
          </a:xfrm>
          <a:prstGeom prst="rect">
            <a:avLst/>
          </a:prstGeom>
          <a:noFill/>
        </p:spPr>
        <p:txBody>
          <a:bodyPr wrap="none">
            <a:spAutoFit/>
          </a:bodyPr>
          <a:lstStyle/>
          <a:p>
            <a:pPr algn="r">
              <a:defRPr sz="900" b="1">
                <a:solidFill>
                  <a:srgbClr val="2B2A2B"/>
                </a:solidFill>
                <a:latin typeface="Aptos"/>
              </a:defRPr>
            </a:pPr>
            <a:r>
              <a:rPr dirty="0"/>
              <a:t>2</a:t>
            </a:r>
            <a:r>
              <a:rPr lang="de-DE" dirty="0"/>
              <a:t>5</a:t>
            </a:r>
            <a:endParaRPr dirty="0"/>
          </a:p>
        </p:txBody>
      </p:sp>
      <p:pic>
        <p:nvPicPr>
          <p:cNvPr id="5" name="Grafik 4" descr="Segnung Jugendlicher vor besonderen Lebensabschnitten">
            <a:extLst>
              <a:ext uri="{FF2B5EF4-FFF2-40B4-BE49-F238E27FC236}">
                <a16:creationId xmlns:a16="http://schemas.microsoft.com/office/drawing/2014/main" id="{8BF99855-B070-9F01-BEFE-83A575EE7565}"/>
              </a:ext>
            </a:extLst>
          </p:cNvPr>
          <p:cNvPicPr>
            <a:picLocks noChangeAspect="1"/>
          </p:cNvPicPr>
          <p:nvPr/>
        </p:nvPicPr>
        <p:blipFill>
          <a:blip r:embed="rId4"/>
          <a:stretch>
            <a:fillRect/>
          </a:stretch>
        </p:blipFill>
        <p:spPr>
          <a:xfrm>
            <a:off x="4148024" y="1554480"/>
            <a:ext cx="5955287" cy="4096631"/>
          </a:xfrm>
          <a:prstGeom prst="rect">
            <a:avLst/>
          </a:prstGeom>
        </p:spPr>
      </p:pic>
    </p:spTree>
    <p:extLst>
      <p:ext uri="{BB962C8B-B14F-4D97-AF65-F5344CB8AC3E}">
        <p14:creationId xmlns:p14="http://schemas.microsoft.com/office/powerpoint/2010/main" val="3266559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AF9F7"/>
        </a:solidFill>
        <a:effectLst/>
      </p:bgPr>
    </p:bg>
    <p:spTree>
      <p:nvGrpSpPr>
        <p:cNvPr id="1" name="">
          <a:extLst>
            <a:ext uri="{FF2B5EF4-FFF2-40B4-BE49-F238E27FC236}">
              <a16:creationId xmlns:a16="http://schemas.microsoft.com/office/drawing/2014/main" id="{7C5AA051-825A-6F33-E63D-2B49FEFDD38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3ABD988-EB91-CDFC-1E94-58CE1C1C4E28}"/>
              </a:ext>
            </a:extLst>
          </p:cNvPr>
          <p:cNvSpPr>
            <a:spLocks noGrp="1"/>
          </p:cNvSpPr>
          <p:nvPr>
            <p:ph type="title"/>
          </p:nvPr>
        </p:nvSpPr>
        <p:spPr>
          <a:xfrm>
            <a:off x="1874519" y="347472"/>
            <a:ext cx="9372600" cy="685800"/>
          </a:xfrm>
          <a:noFill/>
          <a:ln>
            <a:noFill/>
          </a:ln>
        </p:spPr>
        <p:txBody>
          <a:bodyPr wrap="square">
            <a:normAutofit/>
          </a:bodyPr>
          <a:lstStyle/>
          <a:p>
            <a:pPr algn="l">
              <a:defRPr sz="2800" b="1">
                <a:solidFill>
                  <a:srgbClr val="2B2A2B"/>
                </a:solidFill>
                <a:latin typeface="Aptos Display"/>
              </a:defRPr>
            </a:pPr>
            <a:r>
              <a:t>AUSBLICK</a:t>
            </a:r>
          </a:p>
        </p:txBody>
      </p:sp>
      <p:pic>
        <p:nvPicPr>
          <p:cNvPr id="4" name="Grafik 3">
            <a:extLst>
              <a:ext uri="{FF2B5EF4-FFF2-40B4-BE49-F238E27FC236}">
                <a16:creationId xmlns:a16="http://schemas.microsoft.com/office/drawing/2014/main" id="{EC9EF67F-A501-F57C-D8E7-A6F470B01644}"/>
              </a:ext>
            </a:extLst>
          </p:cNvPr>
          <p:cNvPicPr>
            <a:picLocks noChangeAspect="1"/>
          </p:cNvPicPr>
          <p:nvPr/>
        </p:nvPicPr>
        <p:blipFill>
          <a:blip r:embed="rId3"/>
          <a:stretch>
            <a:fillRect/>
          </a:stretch>
        </p:blipFill>
        <p:spPr>
          <a:xfrm>
            <a:off x="228600" y="164592"/>
            <a:ext cx="1572768" cy="768096"/>
          </a:xfrm>
          <a:prstGeom prst="rect">
            <a:avLst/>
          </a:prstGeom>
        </p:spPr>
      </p:pic>
      <p:sp>
        <p:nvSpPr>
          <p:cNvPr id="6" name="Inhaltsplatzhalter 5">
            <a:extLst>
              <a:ext uri="{FF2B5EF4-FFF2-40B4-BE49-F238E27FC236}">
                <a16:creationId xmlns:a16="http://schemas.microsoft.com/office/drawing/2014/main" id="{7D912C7B-C8F5-A23F-57F7-6B2777909055}"/>
              </a:ext>
            </a:extLst>
          </p:cNvPr>
          <p:cNvSpPr>
            <a:spLocks noGrp="1"/>
          </p:cNvSpPr>
          <p:nvPr>
            <p:ph idx="1"/>
          </p:nvPr>
        </p:nvSpPr>
        <p:spPr>
          <a:xfrm>
            <a:off x="914400" y="1600200"/>
            <a:ext cx="10332720" cy="4526280"/>
          </a:xfrm>
          <a:noFill/>
          <a:ln>
            <a:noFill/>
          </a:ln>
        </p:spPr>
        <p:txBody>
          <a:bodyPr wrap="square" lIns="73152" rIns="73152">
            <a:normAutofit fontScale="85000" lnSpcReduction="20000"/>
          </a:bodyPr>
          <a:lstStyle/>
          <a:p>
            <a:pPr>
              <a:lnSpc>
                <a:spcPct val="150000"/>
              </a:lnSpc>
              <a:spcAft>
                <a:spcPts val="1000"/>
              </a:spcAft>
              <a:defRPr sz="2200">
                <a:solidFill>
                  <a:srgbClr val="2B2A2B"/>
                </a:solidFill>
                <a:latin typeface="Aptos"/>
              </a:defRPr>
            </a:pPr>
            <a:r>
              <a:rPr lang="de-AT" sz="3200" dirty="0"/>
              <a:t>Verbindung von Bewährtem und Neuem</a:t>
            </a:r>
          </a:p>
          <a:p>
            <a:pPr>
              <a:lnSpc>
                <a:spcPct val="150000"/>
              </a:lnSpc>
              <a:spcAft>
                <a:spcPts val="1000"/>
              </a:spcAft>
              <a:defRPr sz="2200">
                <a:solidFill>
                  <a:srgbClr val="2B2A2B"/>
                </a:solidFill>
                <a:latin typeface="Aptos"/>
              </a:defRPr>
            </a:pPr>
            <a:r>
              <a:rPr lang="de-AT" sz="3200" dirty="0"/>
              <a:t>Nachhaltige Prägung der Segenspraxis</a:t>
            </a:r>
          </a:p>
          <a:p>
            <a:pPr marL="0" indent="0" algn="ctr">
              <a:lnSpc>
                <a:spcPct val="200000"/>
              </a:lnSpc>
              <a:spcAft>
                <a:spcPts val="1000"/>
              </a:spcAft>
              <a:buNone/>
              <a:defRPr sz="2200">
                <a:solidFill>
                  <a:srgbClr val="2B2A2B"/>
                </a:solidFill>
                <a:latin typeface="Aptos"/>
              </a:defRPr>
            </a:pPr>
            <a:r>
              <a:rPr lang="de-AT" sz="3200" dirty="0"/>
              <a:t>2029???</a:t>
            </a:r>
          </a:p>
          <a:p>
            <a:pPr marL="0" indent="0" algn="ctr">
              <a:lnSpc>
                <a:spcPct val="200000"/>
              </a:lnSpc>
              <a:spcAft>
                <a:spcPts val="1000"/>
              </a:spcAft>
              <a:buNone/>
              <a:defRPr sz="2200">
                <a:solidFill>
                  <a:srgbClr val="2B2A2B"/>
                </a:solidFill>
                <a:latin typeface="Aptos"/>
              </a:defRPr>
            </a:pPr>
            <a:r>
              <a:rPr lang="de-AT" sz="3200" dirty="0"/>
              <a:t>gibt es hoffentlich ein gedrucktes BENEDIKTIONALE  </a:t>
            </a:r>
          </a:p>
          <a:p>
            <a:pPr marL="0" indent="0" algn="ctr">
              <a:lnSpc>
                <a:spcPct val="200000"/>
              </a:lnSpc>
              <a:spcAft>
                <a:spcPts val="1000"/>
              </a:spcAft>
              <a:buNone/>
              <a:defRPr sz="2200">
                <a:solidFill>
                  <a:srgbClr val="2B2A2B"/>
                </a:solidFill>
                <a:latin typeface="Aptos"/>
              </a:defRPr>
            </a:pPr>
            <a:r>
              <a:rPr lang="de-AT" sz="3200" dirty="0">
                <a:sym typeface="Wingdings" pitchFamily="2" charset="2"/>
              </a:rPr>
              <a:t>  </a:t>
            </a:r>
            <a:endParaRPr lang="de-AT" sz="3200" dirty="0"/>
          </a:p>
          <a:p>
            <a:pPr>
              <a:spcAft>
                <a:spcPts val="1000"/>
              </a:spcAft>
              <a:defRPr sz="2200">
                <a:solidFill>
                  <a:srgbClr val="2B2A2B"/>
                </a:solidFill>
                <a:latin typeface="Aptos"/>
              </a:defRPr>
            </a:pPr>
            <a:endParaRPr lang="de-AT" dirty="0"/>
          </a:p>
        </p:txBody>
      </p:sp>
      <p:sp>
        <p:nvSpPr>
          <p:cNvPr id="32" name="Rectangle 31"/>
          <p:cNvSpPr/>
          <p:nvPr/>
        </p:nvSpPr>
        <p:spPr>
          <a:xfrm>
            <a:off x="1874519" y="1069848"/>
            <a:ext cx="713232" cy="50292"/>
          </a:xfrm>
          <a:prstGeom prst="rect">
            <a:avLst/>
          </a:prstGeom>
          <a:solidFill>
            <a:srgbClr val="FFB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Oval 32"/>
          <p:cNvSpPr/>
          <p:nvPr/>
        </p:nvSpPr>
        <p:spPr>
          <a:xfrm>
            <a:off x="2633472" y="1056132"/>
            <a:ext cx="82296" cy="82296"/>
          </a:xfrm>
          <a:prstGeom prst="ellipse">
            <a:avLst/>
          </a:prstGeom>
          <a:solidFill>
            <a:srgbClr val="EB2D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Rectangle 33"/>
          <p:cNvSpPr/>
          <p:nvPr/>
        </p:nvSpPr>
        <p:spPr>
          <a:xfrm>
            <a:off x="1874519" y="6556248"/>
            <a:ext cx="9555480" cy="10972"/>
          </a:xfrm>
          <a:prstGeom prst="rect">
            <a:avLst/>
          </a:prstGeom>
          <a:solidFill>
            <a:srgbClr val="DCDA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1874519" y="6583680"/>
            <a:ext cx="5943600" cy="201168"/>
          </a:xfrm>
          <a:prstGeom prst="rect">
            <a:avLst/>
          </a:prstGeom>
          <a:noFill/>
        </p:spPr>
        <p:txBody>
          <a:bodyPr wrap="none">
            <a:spAutoFit/>
          </a:bodyPr>
          <a:lstStyle/>
          <a:p>
            <a:pPr>
              <a:defRPr sz="800">
                <a:solidFill>
                  <a:srgbClr val="696768"/>
                </a:solidFill>
                <a:latin typeface="Aptos"/>
              </a:defRPr>
            </a:pPr>
            <a:r>
              <a:t>Vom Wort zum Segen  ·  Auf dem Weg zu einem neuen Benediktionale</a:t>
            </a:r>
          </a:p>
        </p:txBody>
      </p:sp>
      <p:sp>
        <p:nvSpPr>
          <p:cNvPr id="36" name="TextBox 35"/>
          <p:cNvSpPr txBox="1"/>
          <p:nvPr/>
        </p:nvSpPr>
        <p:spPr>
          <a:xfrm>
            <a:off x="10986345" y="6565392"/>
            <a:ext cx="306495" cy="230832"/>
          </a:xfrm>
          <a:prstGeom prst="rect">
            <a:avLst/>
          </a:prstGeom>
          <a:noFill/>
        </p:spPr>
        <p:txBody>
          <a:bodyPr wrap="none">
            <a:spAutoFit/>
          </a:bodyPr>
          <a:lstStyle/>
          <a:p>
            <a:pPr algn="r">
              <a:defRPr sz="900" b="1">
                <a:solidFill>
                  <a:srgbClr val="2B2A2B"/>
                </a:solidFill>
                <a:latin typeface="Aptos"/>
              </a:defRPr>
            </a:pPr>
            <a:r>
              <a:rPr dirty="0"/>
              <a:t>2</a:t>
            </a:r>
            <a:r>
              <a:rPr lang="de-DE" dirty="0"/>
              <a:t>6</a:t>
            </a:r>
            <a:endParaRPr dirty="0"/>
          </a:p>
        </p:txBody>
      </p:sp>
      <p:sp>
        <p:nvSpPr>
          <p:cNvPr id="37" name="TextBox 36"/>
          <p:cNvSpPr txBox="1"/>
          <p:nvPr/>
        </p:nvSpPr>
        <p:spPr>
          <a:xfrm>
            <a:off x="1874519" y="1225296"/>
            <a:ext cx="4572000" cy="201168"/>
          </a:xfrm>
          <a:prstGeom prst="rect">
            <a:avLst/>
          </a:prstGeom>
          <a:noFill/>
        </p:spPr>
        <p:txBody>
          <a:bodyPr wrap="none">
            <a:spAutoFit/>
          </a:bodyPr>
          <a:lstStyle/>
          <a:p>
            <a:pPr>
              <a:defRPr sz="800" b="1">
                <a:solidFill>
                  <a:srgbClr val="696768"/>
                </a:solidFill>
                <a:latin typeface="Aptos"/>
              </a:defRPr>
            </a:pPr>
            <a:r>
              <a:t>Benediktionale · NEUFASSUNG</a:t>
            </a:r>
          </a:p>
        </p:txBody>
      </p:sp>
    </p:spTree>
    <p:extLst>
      <p:ext uri="{BB962C8B-B14F-4D97-AF65-F5344CB8AC3E}">
        <p14:creationId xmlns:p14="http://schemas.microsoft.com/office/powerpoint/2010/main" val="3647903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 calcmode="lin" valueType="num">
                                      <p:cBhvr additive="base">
                                        <p:cTn id="15"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 calcmode="lin" valueType="num">
                                      <p:cBhvr additive="base">
                                        <p:cTn id="21"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8" presetClass="entr" presetSubtype="0" accel="50000" fill="hold" nodeType="clickEffect">
                                  <p:stCondLst>
                                    <p:cond delay="0"/>
                                  </p:stCondLst>
                                  <p:iterate type="lt">
                                    <p:tmPct val="50000"/>
                                  </p:iterate>
                                  <p:childTnLst>
                                    <p:set>
                                      <p:cBhvr>
                                        <p:cTn id="26" dur="1" fill="hold">
                                          <p:stCondLst>
                                            <p:cond delay="0"/>
                                          </p:stCondLst>
                                        </p:cTn>
                                        <p:tgtEl>
                                          <p:spTgt spid="6">
                                            <p:txEl>
                                              <p:pRg st="4" end="4"/>
                                            </p:txEl>
                                          </p:spTgt>
                                        </p:tgtEl>
                                        <p:attrNameLst>
                                          <p:attrName>style.visibility</p:attrName>
                                        </p:attrNameLst>
                                      </p:cBhvr>
                                      <p:to>
                                        <p:strVal val="visible"/>
                                      </p:to>
                                    </p:set>
                                    <p:set>
                                      <p:cBhvr>
                                        <p:cTn id="27" dur="455" fill="hold">
                                          <p:stCondLst>
                                            <p:cond delay="0"/>
                                          </p:stCondLst>
                                        </p:cTn>
                                        <p:tgtEl>
                                          <p:spTgt spid="6">
                                            <p:txEl>
                                              <p:pRg st="4" end="4"/>
                                            </p:txEl>
                                          </p:spTgt>
                                        </p:tgtEl>
                                        <p:attrNameLst>
                                          <p:attrName>style.rotation</p:attrName>
                                        </p:attrNameLst>
                                      </p:cBhvr>
                                      <p:to>
                                        <p:strVal val="-45.0"/>
                                      </p:to>
                                    </p:set>
                                    <p:anim calcmode="lin" valueType="num">
                                      <p:cBhvr>
                                        <p:cTn id="28" dur="455" fill="hold">
                                          <p:stCondLst>
                                            <p:cond delay="455"/>
                                          </p:stCondLst>
                                        </p:cTn>
                                        <p:tgtEl>
                                          <p:spTgt spid="6">
                                            <p:txEl>
                                              <p:pRg st="4" end="4"/>
                                            </p:txEl>
                                          </p:spTgt>
                                        </p:tgtEl>
                                        <p:attrNameLst>
                                          <p:attrName>style.rotation</p:attrName>
                                        </p:attrNameLst>
                                      </p:cBhvr>
                                      <p:tavLst>
                                        <p:tav tm="0">
                                          <p:val>
                                            <p:fltVal val="-45"/>
                                          </p:val>
                                        </p:tav>
                                        <p:tav tm="69900">
                                          <p:val>
                                            <p:fltVal val="45"/>
                                          </p:val>
                                        </p:tav>
                                        <p:tav tm="100000">
                                          <p:val>
                                            <p:fltVal val="0"/>
                                          </p:val>
                                        </p:tav>
                                      </p:tavLst>
                                    </p:anim>
                                    <p:anim calcmode="lin" valueType="num">
                                      <p:cBhvr>
                                        <p:cTn id="29" dur="455" fill="hold">
                                          <p:stCondLst>
                                            <p:cond delay="0"/>
                                          </p:stCondLst>
                                        </p:cTn>
                                        <p:tgtEl>
                                          <p:spTgt spid="6">
                                            <p:txEl>
                                              <p:pRg st="4" end="4"/>
                                            </p:txEl>
                                          </p:spTgt>
                                        </p:tgtEl>
                                        <p:attrNameLst>
                                          <p:attrName>ppt_y</p:attrName>
                                        </p:attrNameLst>
                                      </p:cBhvr>
                                      <p:tavLst>
                                        <p:tav tm="0">
                                          <p:val>
                                            <p:strVal val="#ppt_y-1"/>
                                          </p:val>
                                        </p:tav>
                                        <p:tav tm="100000">
                                          <p:val>
                                            <p:strVal val="#ppt_y-(0.354*#ppt_w-0.172*#ppt_h)"/>
                                          </p:val>
                                        </p:tav>
                                      </p:tavLst>
                                    </p:anim>
                                    <p:anim calcmode="lin" valueType="num">
                                      <p:cBhvr>
                                        <p:cTn id="30" dur="156" decel="50000" autoRev="1" fill="hold">
                                          <p:stCondLst>
                                            <p:cond delay="455"/>
                                          </p:stCondLst>
                                        </p:cTn>
                                        <p:tgtEl>
                                          <p:spTgt spid="6">
                                            <p:txEl>
                                              <p:pRg st="4" end="4"/>
                                            </p:txEl>
                                          </p:spTgt>
                                        </p:tgtEl>
                                        <p:attrNameLst>
                                          <p:attrName>ppt_y</p:attrName>
                                        </p:attrNameLst>
                                      </p:cBhvr>
                                      <p:tavLst>
                                        <p:tav tm="0">
                                          <p:val>
                                            <p:strVal val="#ppt_y-(0.354*#ppt_w-0.172*#ppt_h)"/>
                                          </p:val>
                                        </p:tav>
                                        <p:tav tm="100000">
                                          <p:val>
                                            <p:strVal val="#ppt_y-(0.354*#ppt_w-0.172*#ppt_h)-#ppt_h/2"/>
                                          </p:val>
                                        </p:tav>
                                      </p:tavLst>
                                    </p:anim>
                                    <p:anim calcmode="lin" valueType="num">
                                      <p:cBhvr>
                                        <p:cTn id="31" dur="136" fill="hold">
                                          <p:stCondLst>
                                            <p:cond delay="864"/>
                                          </p:stCondLst>
                                        </p:cTn>
                                        <p:tgtEl>
                                          <p:spTgt spid="6">
                                            <p:txEl>
                                              <p:pRg st="4" end="4"/>
                                            </p:txEl>
                                          </p:spTgt>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2035</Words>
  <Application>Microsoft Office PowerPoint</Application>
  <PresentationFormat>Breitbild</PresentationFormat>
  <Paragraphs>337</Paragraphs>
  <Slides>26</Slides>
  <Notes>25</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26</vt:i4>
      </vt:variant>
    </vt:vector>
  </HeadingPairs>
  <TitlesOfParts>
    <vt:vector size="31" baseType="lpstr">
      <vt:lpstr>Arial</vt:lpstr>
      <vt:lpstr>Calibri</vt:lpstr>
      <vt:lpstr>Calibri Light</vt:lpstr>
      <vt:lpstr>Wingdings</vt:lpstr>
      <vt:lpstr>Office</vt:lpstr>
      <vt:lpstr>Vom Wort zum Segen Auf dem Weg zu einem neuen Benediktionale</vt:lpstr>
      <vt:lpstr>DAS „JAHR DER DREI PÄPSTE“</vt:lpstr>
      <vt:lpstr>HISTORISCHER HINTERGRUND</vt:lpstr>
      <vt:lpstr>BENEDIKTIONALE 1978 INHALTSVERZEICHNIS</vt:lpstr>
      <vt:lpstr>BENEDIKTIONALE 1978 INHALTSVERZEICHNIS</vt:lpstr>
      <vt:lpstr>BEDEUTUNG DES SEGNENS</vt:lpstr>
      <vt:lpstr>THEOLOGISCHE DIMENSION</vt:lpstr>
      <vt:lpstr>WARUM EINE NEUFASSUNG?</vt:lpstr>
      <vt:lpstr>NEUE DYNAMIK SEIT 2019</vt:lpstr>
      <vt:lpstr>ZIELE DER NEUAUSGABE</vt:lpstr>
      <vt:lpstr>1. PROJEKTPHASE  (Jan. bis Dez. 2024)</vt:lpstr>
      <vt:lpstr>2. PROJEKTPHASE  (2025 –2027)</vt:lpstr>
      <vt:lpstr>3. PROJEKTPHASE  (2028)</vt:lpstr>
      <vt:lpstr>4. PROJEKTPHASE  (2029)</vt:lpstr>
      <vt:lpstr>PFLICHENTENHEFT</vt:lpstr>
      <vt:lpstr>PFLICHENTENHEFT Fokus Sprache</vt:lpstr>
      <vt:lpstr>ERPROBUNG</vt:lpstr>
      <vt:lpstr>ERPROBUNG</vt:lpstr>
      <vt:lpstr>FRAGERASTER FÜR DIE ERPROBUNG VON SEGENSFORMULAREN</vt:lpstr>
      <vt:lpstr>FRAGERASTER FÜR DIE ERPROBUNG VON SEGENSFORMULAREN</vt:lpstr>
      <vt:lpstr>FRAGERASTER FÜR DIE ERPROBUNG VON SEGENSFORMULAREN</vt:lpstr>
      <vt:lpstr>FRAGERASTER FÜR DIE ERPROBUNG VON SEGENSFORMULAREN</vt:lpstr>
      <vt:lpstr>FRAGERASTER FÜR DIE ERPROBUNG VON SEGENSFORMULAREN</vt:lpstr>
      <vt:lpstr>FRAGERASTER FÜR DIE ERPROBUNG VON SEGENSFORMULAREN</vt:lpstr>
      <vt:lpstr>Segnung Jugendlicher vor besonderen Lebensabschnitten</vt:lpstr>
      <vt:lpstr>AUSBLICK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Vom Wort zum Segen – Auf dem Weg zu einem neuen Benediktionale</dc:title>
  <dc:creator>Feierabend Johannes</dc:creator>
  <cp:lastModifiedBy>Feierabend Johannes</cp:lastModifiedBy>
  <cp:revision>37</cp:revision>
  <dcterms:created xsi:type="dcterms:W3CDTF">2026-03-11T09:17:05Z</dcterms:created>
  <dcterms:modified xsi:type="dcterms:W3CDTF">2026-09-10T07:41:21Z</dcterms:modified>
</cp:coreProperties>
</file>